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60" r:id="rId4"/>
    <p:sldId id="259" r:id="rId5"/>
    <p:sldId id="262" r:id="rId6"/>
    <p:sldId id="265" r:id="rId7"/>
    <p:sldId id="263" r:id="rId8"/>
    <p:sldId id="266" r:id="rId9"/>
    <p:sldId id="268" r:id="rId10"/>
    <p:sldId id="267" r:id="rId11"/>
    <p:sldId id="280" r:id="rId12"/>
    <p:sldId id="275" r:id="rId13"/>
    <p:sldId id="258" r:id="rId14"/>
    <p:sldId id="270" r:id="rId15"/>
    <p:sldId id="278" r:id="rId16"/>
    <p:sldId id="269" r:id="rId17"/>
    <p:sldId id="261" r:id="rId18"/>
    <p:sldId id="274" r:id="rId19"/>
    <p:sldId id="271" r:id="rId20"/>
    <p:sldId id="273" r:id="rId21"/>
    <p:sldId id="279" r:id="rId22"/>
    <p:sldId id="276" r:id="rId23"/>
    <p:sldId id="277" r:id="rId2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pPr/>
              <a:t>11/5/2026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PuZ67UTho8Vwqp4xuOnCpL3I2g_Y3wQ5/view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2FeVG4qVsJ5o69Hc7" TargetMode="External"/><Relationship Id="rId2" Type="http://schemas.openxmlformats.org/officeDocument/2006/relationships/hyperlink" Target="https://docs.google.com/forms/d/e/1FAIpQLSchB1jCG5rRp5oYI9FgiDb7_umWrKu2Y_8jiRel3rCZnyCGUg/viewform?usp=dialo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4;&#945;&#961;&#946;&#940;&#961;&#945;\Desktop\&#927;&#921;_&#925;&#913;&#933;&#932;&#921;&#922;&#927;&#921;_&#932;&#927;&#933;_&#932;&#927;&#928;&#927;&#933;_&#924;&#913;&#931;_&#922;&#913;&#921;_&#927;&#921;_&#921;&#931;&#932;&#927;&#929;&#921;&#917;&#931;_&#932;&#927;&#933;&#931;%20(2)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mfotinos@dianashippingservices.com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mailto:astarte@dianavessels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85786" y="785794"/>
            <a:ext cx="7772400" cy="1470025"/>
          </a:xfrm>
        </p:spPr>
        <p:txBody>
          <a:bodyPr>
            <a:normAutofit/>
          </a:bodyPr>
          <a:lstStyle/>
          <a:p>
            <a:r>
              <a:rPr lang="el-GR" b="1" i="1" dirty="0" smtClean="0"/>
              <a:t>«</a:t>
            </a:r>
            <a:r>
              <a:rPr lang="el-GR" b="1" dirty="0" smtClean="0"/>
              <a:t>Ναυτικά ταξίδια και άλλες ιστορίες</a:t>
            </a:r>
            <a:r>
              <a:rPr lang="el-GR" b="1" i="1" dirty="0" smtClean="0"/>
              <a:t>»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285720" y="4357694"/>
            <a:ext cx="4000528" cy="2000264"/>
          </a:xfrm>
        </p:spPr>
        <p:txBody>
          <a:bodyPr/>
          <a:lstStyle/>
          <a:p>
            <a:r>
              <a:rPr lang="el-GR" b="1" dirty="0" smtClean="0"/>
              <a:t>ΓΥΜΝΑΣΙΟ </a:t>
            </a:r>
          </a:p>
          <a:p>
            <a:r>
              <a:rPr lang="el-GR" b="1" dirty="0" smtClean="0"/>
              <a:t>ΠΑΡΑΛΙΑΣ  ΤΥΡΟΥ</a:t>
            </a:r>
          </a:p>
          <a:p>
            <a:r>
              <a:rPr lang="el-GR" b="1" dirty="0" smtClean="0"/>
              <a:t>Α΄ - Β΄ - Γ΄ τάξεις</a:t>
            </a:r>
            <a:endParaRPr lang="en-US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endParaRPr lang="el-GR" b="1" dirty="0"/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1500166" y="2643182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Πρόγραμμα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Αγωγής Σταδιοδρομίας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2 - Υπότιτλος"/>
          <p:cNvSpPr txBox="1">
            <a:spLocks/>
          </p:cNvSpPr>
          <p:nvPr/>
        </p:nvSpPr>
        <p:spPr>
          <a:xfrm>
            <a:off x="5500694" y="4429132"/>
            <a:ext cx="3286148" cy="1252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Σχολικό Έτος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l-GR" sz="3200" b="1" dirty="0" smtClean="0">
                <a:solidFill>
                  <a:schemeClr val="tx1">
                    <a:tint val="75000"/>
                  </a:schemeClr>
                </a:solidFill>
              </a:rPr>
              <a:t>2025-26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000496" y="6215082"/>
            <a:ext cx="1840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l-GR" b="1" baseline="30000" dirty="0" smtClean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 συνεχή χρονιά</a:t>
            </a:r>
            <a:endParaRPr lang="el-G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1472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ΔΙΑΒΑΣΜΑ ΚΑΙ ΜΕΤΑΦΡΑΣΗ ΓΡΑΜΜΑΤΟΣ ΚΑΠΕΤΑΝΙΟΥ</a:t>
            </a:r>
            <a:endParaRPr lang="el-GR" dirty="0"/>
          </a:p>
        </p:txBody>
      </p:sp>
      <p:pic>
        <p:nvPicPr>
          <p:cNvPr id="5122" name="Picture 2" descr="D:\Φωτογραφίες από κινητό Βαρβάρας\2025\2025-11-21_Διάβασμα γράμματος Καπετάνιου\IMG_20251121_1019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4143371" cy="3106448"/>
          </a:xfrm>
          <a:prstGeom prst="rect">
            <a:avLst/>
          </a:prstGeom>
          <a:noFill/>
        </p:spPr>
      </p:pic>
      <p:pic>
        <p:nvPicPr>
          <p:cNvPr id="5124" name="Picture 4" descr="D:\Φωτογραφίες από κινητό Βαρβάρας\2025\2025-11-21_Διάβασμα γράμματος Καπετάνιου\IMG_20251121_1024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108833"/>
            <a:ext cx="5000628" cy="3749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rmAutofit/>
          </a:bodyPr>
          <a:lstStyle/>
          <a:p>
            <a:r>
              <a:rPr lang="el-GR" dirty="0" smtClean="0"/>
              <a:t>Προσομοιωτής Γέφυρας πλοίου στο Μητροπολιτικό Κολλέγιο </a:t>
            </a:r>
            <a:endParaRPr lang="el-GR" dirty="0"/>
          </a:p>
        </p:txBody>
      </p:sp>
      <p:pic>
        <p:nvPicPr>
          <p:cNvPr id="31746" name="Picture 2" descr="D:\Φωτογραφίες από κινητό Βαρβάρας\2026\2026-05-03,04,05,06_σχολική εκδρομή Αθήνα\2026-05-04_Δευτέρα\2026-05-04.2_προσομοιωτής πλοίου\IMG_20260504_121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928802"/>
            <a:ext cx="2683984" cy="2012288"/>
          </a:xfrm>
          <a:prstGeom prst="rect">
            <a:avLst/>
          </a:prstGeom>
          <a:noFill/>
        </p:spPr>
      </p:pic>
      <p:pic>
        <p:nvPicPr>
          <p:cNvPr id="31748" name="Picture 4" descr="D:\Φωτογραφίες από κινητό Βαρβάρας\2026\2026-05-03,04,05,06_σχολική εκδρομή Αθήνα\2026-05-04_Δευτέρα\2026-05-04.2_προσομοιωτής πλοίου\IMG_20260504_1228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85991"/>
            <a:ext cx="3357554" cy="2517291"/>
          </a:xfrm>
          <a:prstGeom prst="rect">
            <a:avLst/>
          </a:prstGeom>
          <a:noFill/>
        </p:spPr>
      </p:pic>
      <p:pic>
        <p:nvPicPr>
          <p:cNvPr id="31750" name="Picture 6" descr="D:\Φωτογραφίες από κινητό Βαρβάρας\2026\2026-05-03,04,05,06_σχολική εκδρομή Αθήνα\2026-05-04_Δευτέρα\2026-05-04.2_προσομοιωτής πλοίου\IMG_20260504_1232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04351" y="2285992"/>
            <a:ext cx="3239649" cy="2428892"/>
          </a:xfrm>
          <a:prstGeom prst="rect">
            <a:avLst/>
          </a:prstGeom>
          <a:noFill/>
        </p:spPr>
      </p:pic>
      <p:pic>
        <p:nvPicPr>
          <p:cNvPr id="31752" name="Picture 8" descr="D:\Φωτογραφίες από κινητό Βαρβάρας\2026\2026-05-03,04,05,06_σχολική εκδρομή Αθήνα\2026-05-04_Δευτέρα\2026-05-04.2_προσομοιωτής πλοίου\IMG_20260504_1247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3929066"/>
            <a:ext cx="3231146" cy="2422517"/>
          </a:xfrm>
          <a:prstGeom prst="rect">
            <a:avLst/>
          </a:prstGeom>
          <a:noFill/>
        </p:spPr>
      </p:pic>
      <p:pic>
        <p:nvPicPr>
          <p:cNvPr id="31754" name="Picture 10" descr="D:\Φωτογραφίες από κινητό Βαρβάρας\2026\2026-05-03,04,05,06_σχολική εκδρομή Αθήνα\2026-05-04_Δευτέρα\2026-05-04.2_προσομοιωτής πλοίου\IMG_20260504_1307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786322"/>
            <a:ext cx="2763198" cy="2071678"/>
          </a:xfrm>
          <a:prstGeom prst="rect">
            <a:avLst/>
          </a:prstGeom>
          <a:noFill/>
        </p:spPr>
      </p:pic>
      <p:pic>
        <p:nvPicPr>
          <p:cNvPr id="31756" name="Picture 12" descr="D:\Φωτογραφίες από κινητό Βαρβάρας\2026\2026-05-03,04,05,06_σχολική εκδρομή Αθήνα\2026-05-04_Δευτέρα\2026-05-04.2_προσομοιωτής πλοίου\IMG_20260504_124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714884"/>
            <a:ext cx="2671089" cy="2143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Επίσκεψη στην Ναυτιλιακή Εταιρεία</a:t>
            </a:r>
            <a:br>
              <a:rPr lang="el-GR" dirty="0" smtClean="0"/>
            </a:br>
            <a:r>
              <a:rPr lang="en-US" dirty="0" smtClean="0"/>
              <a:t>Diana Shipping</a:t>
            </a:r>
            <a:endParaRPr lang="el-GR" dirty="0"/>
          </a:p>
        </p:txBody>
      </p:sp>
      <p:pic>
        <p:nvPicPr>
          <p:cNvPr id="4" name="3 - Θέση περιεχομένου" descr="IMG_20260505_1052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488"/>
            <a:ext cx="3239649" cy="2428892"/>
          </a:xfrm>
        </p:spPr>
      </p:pic>
      <p:pic>
        <p:nvPicPr>
          <p:cNvPr id="5" name="4 - Εικόνα" descr="IMG_20260505_1058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9132"/>
            <a:ext cx="3239616" cy="2428868"/>
          </a:xfrm>
          <a:prstGeom prst="rect">
            <a:avLst/>
          </a:prstGeom>
        </p:spPr>
      </p:pic>
      <p:pic>
        <p:nvPicPr>
          <p:cNvPr id="7" name="6 - Εικόνα" descr="IMG_20260505_1155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984" y="2857496"/>
            <a:ext cx="3357586" cy="2517314"/>
          </a:xfrm>
          <a:prstGeom prst="rect">
            <a:avLst/>
          </a:prstGeom>
        </p:spPr>
      </p:pic>
      <p:pic>
        <p:nvPicPr>
          <p:cNvPr id="9" name="8 - Εικόνα" descr="IMG_20260505_12230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252" y="1689722"/>
            <a:ext cx="3871748" cy="5168278"/>
          </a:xfrm>
          <a:prstGeom prst="rect">
            <a:avLst/>
          </a:prstGeom>
        </p:spPr>
      </p:pic>
      <p:sp>
        <p:nvSpPr>
          <p:cNvPr id="11" name="10 - TextBox"/>
          <p:cNvSpPr txBox="1"/>
          <p:nvPr/>
        </p:nvSpPr>
        <p:spPr>
          <a:xfrm>
            <a:off x="3357554" y="1785926"/>
            <a:ext cx="16856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Πώς λειτουργεί </a:t>
            </a:r>
          </a:p>
          <a:p>
            <a:r>
              <a:rPr lang="el-GR" dirty="0" smtClean="0"/>
              <a:t>μια ναυτιλιακή</a:t>
            </a:r>
          </a:p>
          <a:p>
            <a:r>
              <a:rPr lang="el-GR" dirty="0" smtClean="0"/>
              <a:t> εταιρεία;</a:t>
            </a:r>
            <a:endParaRPr lang="el-GR" dirty="0"/>
          </a:p>
        </p:txBody>
      </p:sp>
      <p:sp>
        <p:nvSpPr>
          <p:cNvPr id="13" name="12 - TextBox"/>
          <p:cNvSpPr txBox="1"/>
          <p:nvPr/>
        </p:nvSpPr>
        <p:spPr>
          <a:xfrm>
            <a:off x="3286116" y="5572140"/>
            <a:ext cx="1962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Εμπειρίες  του </a:t>
            </a:r>
          </a:p>
          <a:p>
            <a:r>
              <a:rPr lang="el-GR" dirty="0" smtClean="0"/>
              <a:t>Καπετάν Κώστα </a:t>
            </a:r>
          </a:p>
          <a:p>
            <a:r>
              <a:rPr lang="el-GR" dirty="0" smtClean="0"/>
              <a:t>από τα ταξίδια του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714876" y="1500174"/>
            <a:ext cx="4429124" cy="407196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ΣΥΜΠΛΗΡΩΣΗ ΕΡΩΤΗΜΑΤΟΛΟΓ</a:t>
            </a:r>
            <a:r>
              <a:rPr lang="en-US" dirty="0" smtClean="0"/>
              <a:t>IOY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ΤΕΛΙΚΗΣ ΑΞΙΟΛΟΓΗΣΗΣ ΠΡΟΓΡΑΜΜΑΤΟΣ </a:t>
            </a:r>
            <a:br>
              <a:rPr lang="el-GR" dirty="0" smtClean="0"/>
            </a:br>
            <a:r>
              <a:rPr lang="en-US" dirty="0" smtClean="0"/>
              <a:t>ADOPT A SHIP</a:t>
            </a:r>
            <a:endParaRPr lang="el-GR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824773" cy="674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ΠΙΣΤΟΠΟΙΗΤΙΚΟ ΣΥΜΜΕΤΟΧΗΣ ΜΑΘΗΤΩΝ </a:t>
            </a:r>
            <a:endParaRPr lang="el-GR" dirty="0"/>
          </a:p>
        </p:txBody>
      </p:sp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1500166" y="2143116"/>
          <a:ext cx="6328216" cy="4466976"/>
        </p:xfrm>
        <a:graphic>
          <a:graphicData uri="http://schemas.openxmlformats.org/presentationml/2006/ole">
            <p:oleObj spid="_x0000_s2049" name="Acrobat Document" r:id="rId3" imgW="4533723" imgH="3200211" progId="Acrobat.Document.DC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 Ενημέρωση μαθητών Γ΄ τάξης από το πολεμικό ναυτικό</a:t>
            </a:r>
            <a:endParaRPr lang="el-GR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14488"/>
            <a:ext cx="7021920" cy="389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285720" y="6143644"/>
            <a:ext cx="8429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Βίντεο: </a:t>
            </a:r>
            <a:r>
              <a:rPr lang="en-US" dirty="0" smtClean="0">
                <a:hlinkClick r:id="rId3"/>
              </a:rPr>
              <a:t>https://drive.google.com/file/d/1PuZ67UTho8Vwqp4xuOnCpL3I2g_Y3wQ5/view</a:t>
            </a:r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428604"/>
            <a:ext cx="3643306" cy="1631952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ΣΥΝΑΝΤΗΣΗ ΜΕ ΠΑΛΙΟ ΚΑΠΕΤΑΝΙΟ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2332037"/>
            <a:ext cx="9144000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l-GR" sz="2200" dirty="0" smtClean="0"/>
              <a:t>Εν ολίγοις……</a:t>
            </a:r>
          </a:p>
          <a:p>
            <a:pPr algn="ctr">
              <a:buFont typeface="Wingdings" pitchFamily="2" charset="2"/>
              <a:buChar char="v"/>
            </a:pPr>
            <a:endParaRPr lang="el-GR" sz="22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l-GR" sz="2200" dirty="0" smtClean="0"/>
              <a:t>τη Δευτέρα 9 Φεβρουαρίου 2026  υποδεχτήκαμε στο σχολείο μας τον συνταξιούχο πλοίαρχο κ. Ευστράτιο </a:t>
            </a:r>
            <a:r>
              <a:rPr lang="el-GR" sz="2200" dirty="0" err="1" smtClean="0"/>
              <a:t>Φασιλή</a:t>
            </a:r>
            <a:r>
              <a:rPr lang="el-GR" sz="2200" dirty="0" smtClean="0"/>
              <a:t> από την Πραγματευτή.</a:t>
            </a:r>
          </a:p>
          <a:p>
            <a:r>
              <a:rPr lang="el-GR" sz="2200" dirty="0" smtClean="0"/>
              <a:t>ο  κ. </a:t>
            </a:r>
            <a:r>
              <a:rPr lang="el-GR" sz="2200" dirty="0" err="1" smtClean="0"/>
              <a:t>Φασιλής</a:t>
            </a:r>
            <a:r>
              <a:rPr lang="el-GR" sz="2200" dirty="0" smtClean="0"/>
              <a:t> μίλησε στα παιδιά για τα πολλά χρόνια που πέρασε στις θάλασσες όλου του κόσμου, αλλά και για τη ναυτική παράδοση του τόπου μας.</a:t>
            </a:r>
          </a:p>
          <a:p>
            <a:r>
              <a:rPr lang="el-GR" sz="2200" dirty="0" smtClean="0"/>
              <a:t>εξήγησε στους μαθητές για ποιο λόγο οι παλαιότεροι επέλεγαν να γίνουν ναυτικοί και πώς η ζωή των ανθρώπων στην περιοχή μας ήταν πάντα δεμένη με τη θάλασσα.</a:t>
            </a:r>
          </a:p>
          <a:p>
            <a:r>
              <a:rPr lang="el-GR" sz="2200" dirty="0" smtClean="0"/>
              <a:t>μέσα από τις ιστορίες του, τα παιδιά έμαθαν για τις ευθύνες ενός πλοιάρχου, τις δυσκολίες στο καράβι, αλλά και τις όμορφες στιγμές της δουλειάς αυτής.</a:t>
            </a:r>
          </a:p>
          <a:p>
            <a:r>
              <a:rPr lang="el-GR" sz="2200" dirty="0" smtClean="0"/>
              <a:t>Οι μαθητές παρακολούθησαν την ομιλία με ενδιαφέρον και στο τέλος έκαναν αρκετές ερωτήσεις για τα ταξίδια και τις εμπειρίες του.</a:t>
            </a:r>
          </a:p>
          <a:p>
            <a:endParaRPr lang="el-GR" dirty="0"/>
          </a:p>
        </p:txBody>
      </p:sp>
      <p:pic>
        <p:nvPicPr>
          <p:cNvPr id="4097" name="Picture 1" descr="C:\Users\Βαρβάρα\Desktop\ADOPT A SIPH\2025-26\Adopt a ship_2025-26\Στοιχεία για δημιουργία Βίντεο\Εικόνες για βίντεο_Ναυτικοί\Καπετάν Στράτος\IMG-2f15d3d8c52f08fdcfbac96d9197be01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86710" y="0"/>
            <a:ext cx="1357290" cy="3012016"/>
          </a:xfrm>
          <a:prstGeom prst="rect">
            <a:avLst/>
          </a:prstGeom>
          <a:noFill/>
        </p:spPr>
      </p:pic>
      <p:pic>
        <p:nvPicPr>
          <p:cNvPr id="4099" name="Picture 3" descr="C:\Users\Βαρβάρα\Desktop\ADOPT A SIPH\2025-26\Adopt a ship_2025-26\Στοιχεία για δημιουργία Βίντεο\Εικόνες για βίντεο_Ναυτικοί\Καπετάν Στράτος\IMG_20260209_134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642918"/>
            <a:ext cx="3607511" cy="2029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9288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>Δημιουργία Ερωτηματολογίων</a:t>
            </a:r>
            <a:br>
              <a:rPr lang="el-GR" dirty="0" smtClean="0"/>
            </a:br>
            <a:r>
              <a:rPr lang="el-GR" dirty="0" smtClean="0"/>
              <a:t>για μαθητές και καθηγητές</a:t>
            </a:r>
            <a:br>
              <a:rPr lang="el-GR" dirty="0" smtClean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14348" y="4571984"/>
            <a:ext cx="7858180" cy="2286016"/>
          </a:xfrm>
        </p:spPr>
        <p:txBody>
          <a:bodyPr>
            <a:normAutofit/>
          </a:bodyPr>
          <a:lstStyle/>
          <a:p>
            <a:pPr lvl="0"/>
            <a:r>
              <a:rPr lang="el-GR" dirty="0" smtClean="0"/>
              <a:t> ερωτηματολόγιο για μαθητές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hlinkClick r:id="rId2"/>
              </a:rPr>
              <a:t>https://docs.google.com/forms/d/e/1FAIpQLSchB1jCG5rRp5oYI9FgiDb7_umWrKu2Y_8jiRel3rCZnyCGUg/viewform?usp=dialog</a:t>
            </a:r>
            <a:endParaRPr lang="el-G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el-GR" dirty="0" smtClean="0"/>
              <a:t>ερωτηματολόγιο  για καθηγητές</a:t>
            </a:r>
          </a:p>
          <a:p>
            <a:pPr lvl="0">
              <a:buNone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hlinkClick r:id="rId3"/>
              </a:rPr>
              <a:t>https://forms.gle/2FeVG4qVsJ5o69Hc7</a:t>
            </a:r>
            <a:endParaRPr lang="el-GR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endParaRPr lang="el-GR" dirty="0" smtClean="0"/>
          </a:p>
          <a:p>
            <a:pPr lvl="0">
              <a:buNone/>
            </a:pPr>
            <a:endParaRPr lang="el-GR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714488"/>
            <a:ext cx="2738285" cy="2822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1643050"/>
            <a:ext cx="2837049" cy="2886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el-GR" dirty="0" smtClean="0"/>
              <a:t>Αποτελέσματα Ερωτηματολογίου</a:t>
            </a:r>
            <a:endParaRPr lang="el-GR" dirty="0"/>
          </a:p>
        </p:txBody>
      </p:sp>
      <p:pic>
        <p:nvPicPr>
          <p:cNvPr id="29698" name="Picture 2" descr="C:\Users\Βαρβάρα\Desktop\εικόνα_Viber_2026-05-10_15-21-29-413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29172"/>
          <a:stretch>
            <a:fillRect/>
          </a:stretch>
        </p:blipFill>
        <p:spPr bwMode="auto">
          <a:xfrm>
            <a:off x="0" y="1428736"/>
            <a:ext cx="4532843" cy="2643206"/>
          </a:xfrm>
          <a:prstGeom prst="rect">
            <a:avLst/>
          </a:prstGeom>
          <a:noFill/>
        </p:spPr>
      </p:pic>
      <p:pic>
        <p:nvPicPr>
          <p:cNvPr id="29700" name="Picture 4" descr="C:\Users\Βαρβάρα\Desktop\εικόνα_Viber_2026-05-10_15-21-34-392.png"/>
          <p:cNvPicPr>
            <a:picLocks noChangeAspect="1" noChangeArrowheads="1"/>
          </p:cNvPicPr>
          <p:nvPr/>
        </p:nvPicPr>
        <p:blipFill>
          <a:blip r:embed="rId3"/>
          <a:srcRect r="28430"/>
          <a:stretch>
            <a:fillRect/>
          </a:stretch>
        </p:blipFill>
        <p:spPr bwMode="auto">
          <a:xfrm>
            <a:off x="4557295" y="1428736"/>
            <a:ext cx="4586705" cy="2643206"/>
          </a:xfrm>
          <a:prstGeom prst="rect">
            <a:avLst/>
          </a:prstGeom>
          <a:noFill/>
        </p:spPr>
      </p:pic>
      <p:pic>
        <p:nvPicPr>
          <p:cNvPr id="29701" name="Picture 5" descr="C:\Users\Βαρβάρα\Desktop\εικόνα_Viber_2026-05-10_15-21-31-59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4071942"/>
            <a:ext cx="6025877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357322"/>
          </a:xfrm>
        </p:spPr>
        <p:txBody>
          <a:bodyPr>
            <a:normAutofit/>
          </a:bodyPr>
          <a:lstStyle/>
          <a:p>
            <a:r>
              <a:rPr lang="el-GR" sz="3600" dirty="0" smtClean="0"/>
              <a:t>Οι μαθητές μέσω των ερωτηματολογίων</a:t>
            </a:r>
            <a:endParaRPr lang="el-GR" sz="36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85786" y="1714488"/>
            <a:ext cx="7858180" cy="4929222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l-GR" dirty="0" smtClean="0"/>
              <a:t>επιβεβαιώνουν ότι ο Τυρός ήταν και παραμένει ναυτικό χωριό και καταγράφουν τους συγγενείς ναυτικούς ,</a:t>
            </a:r>
          </a:p>
          <a:p>
            <a:pPr lvl="0"/>
            <a:r>
              <a:rPr lang="el-GR" dirty="0" smtClean="0"/>
              <a:t>συγκεντρώνουν πληροφορίες για τη ναυτική παράδοση στον Τυρό,  </a:t>
            </a:r>
          </a:p>
          <a:p>
            <a:pPr lvl="0"/>
            <a:r>
              <a:rPr lang="el-GR" dirty="0" smtClean="0"/>
              <a:t>παίρνουν συνεντεύξεις από παλιούς και εν ενεργεία  ναυτικούς του Τυρού και γράφουν τις ιστορίες τους, </a:t>
            </a:r>
          </a:p>
          <a:p>
            <a:pPr lvl="0"/>
            <a:r>
              <a:rPr lang="el-GR" dirty="0" smtClean="0"/>
              <a:t>συλλέγουν φωτογραφίες</a:t>
            </a:r>
            <a:r>
              <a:rPr lang="en-US" dirty="0" smtClean="0"/>
              <a:t> </a:t>
            </a:r>
            <a:r>
              <a:rPr lang="el-GR" dirty="0" smtClean="0"/>
              <a:t>από τα ταξίδια τους,</a:t>
            </a:r>
          </a:p>
          <a:p>
            <a:pPr lvl="0"/>
            <a:r>
              <a:rPr lang="el-GR" dirty="0" smtClean="0"/>
              <a:t>και δείχνουν τη θετική τους στάση για το πρόγραμμα </a:t>
            </a:r>
            <a:r>
              <a:rPr lang="en-US" dirty="0" smtClean="0"/>
              <a:t> Adopt a ship</a:t>
            </a:r>
            <a:r>
              <a:rPr lang="el-GR" dirty="0" smtClean="0"/>
              <a:t>.</a:t>
            </a:r>
            <a:endParaRPr lang="en-US" dirty="0" smtClean="0"/>
          </a:p>
          <a:p>
            <a:pPr lvl="0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ΥΠΟΘΕΜΑΤΑ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l-GR" dirty="0" smtClean="0"/>
              <a:t>Υιοθεσία πλοίου – επικοινωνία με τον καπετάνιο του πλοίου</a:t>
            </a:r>
          </a:p>
          <a:p>
            <a:pPr lvl="0"/>
            <a:r>
              <a:rPr lang="el-GR" dirty="0" smtClean="0"/>
              <a:t>Ημερολόγιο Καταστρώματος: ωκεανοί – θάλασσες – λιμάνια – πόλεις </a:t>
            </a:r>
            <a:endParaRPr lang="en-US" dirty="0" smtClean="0"/>
          </a:p>
          <a:p>
            <a:pPr lvl="0"/>
            <a:r>
              <a:rPr lang="el-GR" dirty="0" smtClean="0"/>
              <a:t>Επίσκεψη ναυτικού στο σχολείο</a:t>
            </a:r>
          </a:p>
          <a:p>
            <a:pPr lvl="0"/>
            <a:r>
              <a:rPr lang="el-GR" dirty="0" smtClean="0"/>
              <a:t>Η ναυτική παράδοση του Τυρού  μέσα από προσωπικές μαρτυρίες </a:t>
            </a:r>
            <a:r>
              <a:rPr lang="el-GR" dirty="0" err="1" smtClean="0"/>
              <a:t>τσακώνων</a:t>
            </a:r>
            <a:r>
              <a:rPr lang="el-GR" dirty="0" smtClean="0"/>
              <a:t> ναυτικών  </a:t>
            </a:r>
          </a:p>
          <a:p>
            <a:pPr lvl="0"/>
            <a:r>
              <a:rPr lang="el-GR" dirty="0" smtClean="0"/>
              <a:t>Συμμετοχή στο 4</a:t>
            </a:r>
            <a:r>
              <a:rPr lang="el-GR" baseline="30000" dirty="0" smtClean="0"/>
              <a:t>ο</a:t>
            </a:r>
            <a:r>
              <a:rPr lang="el-GR" dirty="0" smtClean="0"/>
              <a:t> Μαθητικό Συνέδριο Πάτρας</a:t>
            </a:r>
          </a:p>
          <a:p>
            <a:pPr lvl="0">
              <a:buNone/>
            </a:pPr>
            <a:endParaRPr lang="el-G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57163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Δημιουργία </a:t>
            </a:r>
            <a:r>
              <a:rPr lang="en-US" dirty="0" smtClean="0"/>
              <a:t>VIDEO</a:t>
            </a:r>
            <a:r>
              <a:rPr lang="el-GR" dirty="0" smtClean="0"/>
              <a:t> με τίτλο</a:t>
            </a:r>
            <a:br>
              <a:rPr lang="el-GR" dirty="0" smtClean="0"/>
            </a:br>
            <a:r>
              <a:rPr lang="el-GR" dirty="0" smtClean="0"/>
              <a:t>«Οι ναυτικοί του τόπου μας και οι ιστορίες τους»</a:t>
            </a:r>
            <a:endParaRPr lang="el-GR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2714620"/>
            <a:ext cx="4286279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2714620"/>
            <a:ext cx="4286248" cy="2286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3300" dirty="0" smtClean="0">
                <a:latin typeface="+mj-lt"/>
                <a:ea typeface="+mj-ea"/>
                <a:cs typeface="+mj-cs"/>
              </a:rPr>
              <a:t>από τους μαθητές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33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Μιχάλης</a:t>
            </a:r>
            <a:r>
              <a:rPr kumimoji="0" lang="el-G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Μανούσος</a:t>
            </a:r>
            <a:endParaRPr kumimoji="0" lang="el-GR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baseline="0" dirty="0" smtClean="0">
                <a:latin typeface="+mj-lt"/>
                <a:ea typeface="+mj-ea"/>
                <a:cs typeface="+mj-cs"/>
              </a:rPr>
              <a:t>Νίκος</a:t>
            </a:r>
            <a:r>
              <a:rPr lang="el-GR" sz="4400" dirty="0" smtClean="0">
                <a:latin typeface="+mj-lt"/>
                <a:ea typeface="+mj-ea"/>
                <a:cs typeface="+mj-cs"/>
              </a:rPr>
              <a:t> </a:t>
            </a:r>
            <a:r>
              <a:rPr lang="el-GR" sz="4400" dirty="0" err="1" smtClean="0">
                <a:latin typeface="+mj-lt"/>
                <a:ea typeface="+mj-ea"/>
                <a:cs typeface="+mj-cs"/>
              </a:rPr>
              <a:t>Συκιώτης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285720" y="5429264"/>
            <a:ext cx="37493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Υλικό από τα ερωτηματολόγια, </a:t>
            </a:r>
          </a:p>
          <a:p>
            <a:r>
              <a:rPr lang="el-GR" dirty="0" smtClean="0"/>
              <a:t>από συνεντεύξεις, από φωτογραφίες,</a:t>
            </a:r>
          </a:p>
          <a:p>
            <a:r>
              <a:rPr lang="el-GR" dirty="0" smtClean="0"/>
              <a:t>με τη συμμετοχή όλων των μαθητών </a:t>
            </a:r>
          </a:p>
          <a:p>
            <a:r>
              <a:rPr lang="el-GR" dirty="0" smtClean="0"/>
              <a:t>του  σχολείου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«Οι ναυτικοί του τόπου μας και οι ιστορίες τους»</a:t>
            </a:r>
            <a:endParaRPr lang="el-GR" dirty="0"/>
          </a:p>
        </p:txBody>
      </p:sp>
      <p:pic>
        <p:nvPicPr>
          <p:cNvPr id="4" name="ΟΙ_ΝΑΥΤΙΚΟΙ_ΤΟΥ_ΤΟΠΟΥ_ΜΑΣ_ΚΑΙ_ΟΙ_ΙΣΤΟΡΙΕΣ_ΤΟΥΣ (2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14414" y="1571612"/>
            <a:ext cx="6786610" cy="5089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64306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Διαδικτυακή συμμετοχή στο 4</a:t>
            </a:r>
            <a:r>
              <a:rPr lang="el-GR" baseline="30000" dirty="0" smtClean="0"/>
              <a:t>ο</a:t>
            </a:r>
            <a:r>
              <a:rPr lang="el-GR" dirty="0" smtClean="0"/>
              <a:t> Πανελλήνιο Μαθητικό Συνέδριο  Πάτρας</a:t>
            </a:r>
            <a:endParaRPr lang="el-GR" dirty="0"/>
          </a:p>
        </p:txBody>
      </p:sp>
      <p:pic>
        <p:nvPicPr>
          <p:cNvPr id="4" name="3 - Εικόνα" descr="C:\Users\Teratech\Documents\4ο Πανελλήνιο Μαθητικό συνέδριο ΕΛΑ ΝΑ ΣΟΥ ΜΙΛΗΣΩ ΓΙΑ ΤΟΝ ΤΟΠΟ ΜΟΥο.png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1857365"/>
            <a:ext cx="2928926" cy="5000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28927" y="2071678"/>
            <a:ext cx="6215073" cy="2701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4789108"/>
            <a:ext cx="2325683" cy="206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2802" y="4857760"/>
            <a:ext cx="3861198" cy="188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Ευχαριστούμε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Έρευνα – συμμετοχή </a:t>
            </a:r>
          </a:p>
          <a:p>
            <a:pPr lvl="1">
              <a:buFont typeface="Wingdings" pitchFamily="2" charset="2"/>
              <a:buChar char="Ø"/>
            </a:pPr>
            <a:r>
              <a:rPr lang="el-GR" dirty="0" smtClean="0"/>
              <a:t> μαθητές/</a:t>
            </a:r>
            <a:r>
              <a:rPr lang="el-GR" dirty="0" err="1" smtClean="0"/>
              <a:t>τριες</a:t>
            </a:r>
            <a:r>
              <a:rPr lang="el-GR" dirty="0" smtClean="0"/>
              <a:t>  Α΄ - Β΄ - Γ΄  τάξεων</a:t>
            </a:r>
          </a:p>
          <a:p>
            <a:r>
              <a:rPr lang="el-GR" dirty="0" smtClean="0"/>
              <a:t>Επεξεργασία υλικού</a:t>
            </a:r>
          </a:p>
          <a:p>
            <a:pPr lvl="1">
              <a:buFont typeface="Wingdings" pitchFamily="2" charset="2"/>
              <a:buChar char="Ø"/>
            </a:pPr>
            <a:r>
              <a:rPr lang="el-GR" dirty="0" smtClean="0"/>
              <a:t> μαθητές/</a:t>
            </a:r>
            <a:r>
              <a:rPr lang="el-GR" dirty="0" err="1" smtClean="0"/>
              <a:t>τριες</a:t>
            </a:r>
            <a:r>
              <a:rPr lang="el-GR" dirty="0" smtClean="0"/>
              <a:t>  Γ΄  τάξης</a:t>
            </a:r>
          </a:p>
          <a:p>
            <a:r>
              <a:rPr lang="el-GR" dirty="0" smtClean="0"/>
              <a:t>Ψηφιακή απόδοση</a:t>
            </a:r>
          </a:p>
          <a:p>
            <a:pPr lvl="1"/>
            <a:r>
              <a:rPr lang="el-GR" dirty="0" smtClean="0"/>
              <a:t>μαθητές  Γ΄  τάξης: </a:t>
            </a:r>
            <a:r>
              <a:rPr lang="el-GR" dirty="0" err="1" smtClean="0"/>
              <a:t>Μανούσος</a:t>
            </a:r>
            <a:r>
              <a:rPr lang="el-GR" dirty="0" smtClean="0"/>
              <a:t> Μιχάλης – </a:t>
            </a:r>
            <a:r>
              <a:rPr lang="el-GR" dirty="0" err="1" smtClean="0"/>
              <a:t>Συκιώτης</a:t>
            </a:r>
            <a:r>
              <a:rPr lang="el-GR" dirty="0" smtClean="0"/>
              <a:t> Νίκος</a:t>
            </a:r>
          </a:p>
          <a:p>
            <a:r>
              <a:rPr lang="el-GR" dirty="0" smtClean="0"/>
              <a:t>Συντονίστριες καθηγήτριες</a:t>
            </a:r>
          </a:p>
          <a:p>
            <a:pPr lvl="1"/>
            <a:r>
              <a:rPr lang="el-GR" dirty="0" smtClean="0"/>
              <a:t> </a:t>
            </a:r>
            <a:r>
              <a:rPr lang="el-GR" dirty="0" err="1" smtClean="0"/>
              <a:t>Ψυχογυιού</a:t>
            </a:r>
            <a:r>
              <a:rPr lang="el-GR" dirty="0" smtClean="0"/>
              <a:t> Βαρβάρα – Τρούμπα Φανή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1142984"/>
            <a:ext cx="321471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ΣΥΝΕΡΓΑΣΙΑ</a:t>
            </a:r>
            <a:br>
              <a:rPr lang="el-GR" dirty="0" smtClean="0"/>
            </a:br>
            <a:r>
              <a:rPr lang="el-GR" dirty="0" smtClean="0"/>
              <a:t>με ΕΤΑΙΡΕΙΑ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857232"/>
            <a:ext cx="431156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143248"/>
            <a:ext cx="3286148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571472" y="3929066"/>
            <a:ext cx="37290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ΠΡΟΓΡΑΜΜΑ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ΣΥΜΠΛΗΡΩΣΗ ΕΡΩΤΗΜΑΤΟΛΟΓΙΩΝ</a:t>
            </a:r>
            <a:br>
              <a:rPr lang="el-GR" dirty="0" smtClean="0"/>
            </a:br>
            <a:r>
              <a:rPr lang="el-GR" dirty="0" smtClean="0"/>
              <a:t>από μαθητές/</a:t>
            </a:r>
            <a:r>
              <a:rPr lang="el-GR" dirty="0" err="1" smtClean="0"/>
              <a:t>τριες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2411"/>
            <a:ext cx="3428992" cy="4785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9" y="2080683"/>
            <a:ext cx="3428992" cy="477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3500430" cy="3929066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>ΥΙΟΘΕΣΙΑ ΠΛΟΙΟΥ</a:t>
            </a:r>
            <a:br>
              <a:rPr lang="el-GR" sz="3600" dirty="0" smtClean="0"/>
            </a:b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Astarte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l-GR" sz="3600" dirty="0" smtClean="0"/>
              <a:t> </a:t>
            </a:r>
            <a:r>
              <a:rPr lang="el-GR" sz="2800" dirty="0" smtClean="0"/>
              <a:t>(</a:t>
            </a:r>
            <a:r>
              <a:rPr lang="el-GR" sz="2800" dirty="0" err="1" smtClean="0"/>
              <a:t>bulk</a:t>
            </a:r>
            <a:r>
              <a:rPr lang="el-GR" sz="2800" dirty="0" smtClean="0"/>
              <a:t> </a:t>
            </a:r>
            <a:r>
              <a:rPr lang="el-GR" sz="2800" dirty="0" err="1" smtClean="0"/>
              <a:t>carrier</a:t>
            </a:r>
            <a:r>
              <a:rPr lang="el-GR" sz="2800" dirty="0" smtClean="0"/>
              <a:t>)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l-GR" sz="2800" dirty="0" smtClean="0"/>
              <a:t>πλοίο μεταφοράς χύδην ξηρού φορτίου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l-GR" sz="2800" dirty="0" smtClean="0"/>
              <a:t>κάρβουνο/σιδηρομετάλλευμα</a:t>
            </a:r>
            <a:r>
              <a:rPr lang="en-US" sz="2800" dirty="0" smtClean="0"/>
              <a:t>)</a:t>
            </a:r>
            <a:endParaRPr lang="el-GR" sz="2800" dirty="0"/>
          </a:p>
        </p:txBody>
      </p:sp>
      <p:pic>
        <p:nvPicPr>
          <p:cNvPr id="1026" name="Picture 2" descr="C:\Users\Βαρβάρα\Desktop\ADOPT A SIPH\2025-26\Adopt a ship_2025-26\φωτογραφίες από πλοίο Αστάρτη\20251117_164049-1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04050"/>
            <a:ext cx="4071934" cy="3053950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143372" y="3564791"/>
            <a:ext cx="500062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Σύμφωνα με την εγγραφή σας, σας συνδέουμε με το πλοίο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Segoe UI" pitchFamily="34" charset="0"/>
              </a:rPr>
              <a:t> </a:t>
            </a:r>
            <a:r>
              <a:rPr kumimoji="0" lang="el-GR" sz="1600" b="1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MV ASTARTE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Segoe UI" pitchFamily="34" charset="0"/>
              </a:rPr>
              <a:t> 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της εταιρείας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Segoe UI" pitchFamily="34" charset="0"/>
              </a:rPr>
              <a:t> </a:t>
            </a:r>
            <a:r>
              <a:rPr kumimoji="0" lang="el-GR" sz="1600" b="1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EBADON SHIPPING COMPANY INC.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.Τα στοιχεία επικοινωνίας του πλοίου και της εταιρείας είναι διαθέσιμα στο σύστημα, όπως έχουν καταχωρηθεί από την εταιρεία μέσω της φόρμας εγγραφής πλοίου, αλλά και εδώ: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Εταιρεία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: EBADON SHIPPING COMPANY INC.</a:t>
            </a:r>
            <a:b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</a:b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Email: 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  <a:hlinkClick r:id="rId3"/>
              </a:rPr>
              <a:t>mfotinos@dianashippingservices.com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/>
            </a:r>
            <a:b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</a:br>
            <a:r>
              <a:rPr kumimoji="0" lang="el-GR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Υπεύθυνος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: CAPT. MICHAIL FOTEINOS</a:t>
            </a:r>
            <a:b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</a:br>
            <a:r>
              <a:rPr kumimoji="0" lang="el-GR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Τηλέφωνο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: 2109470044</a:t>
            </a:r>
            <a:b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</a:br>
            <a:r>
              <a:rPr kumimoji="0" lang="el-GR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Πλοίο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: MV ASTARTE</a:t>
            </a:r>
            <a:b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</a:b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Email 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πλοίου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</a:rPr>
              <a:t>: 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effectLst/>
                <a:latin typeface="Segoe UI" pitchFamily="34" charset="0"/>
                <a:ea typeface="Times New Roman" pitchFamily="18" charset="0"/>
                <a:cs typeface="Segoe UI" pitchFamily="34" charset="0"/>
                <a:hlinkClick r:id="rId4"/>
              </a:rPr>
              <a:t>astarte@dianavessels.com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AutoShape 6" descr="ASTARTE, Bulk carrier, IMO 9600645 | Vessel details | BalticShippi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032" name="AutoShape 8" descr="ASTARTE, Bulk carrier, IMO 9600645 | Vessel details | BalticShippi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34" name="Picture 10" descr="C:\Users\Βαρβάρα\Desktop\1.jf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3572" y="142852"/>
            <a:ext cx="5630428" cy="3071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el-GR" sz="6000" dirty="0" err="1" smtClean="0"/>
              <a:t>bulk</a:t>
            </a:r>
            <a:r>
              <a:rPr lang="el-GR" sz="6000" dirty="0" smtClean="0"/>
              <a:t> </a:t>
            </a:r>
            <a:r>
              <a:rPr lang="el-GR" sz="6000" dirty="0" err="1" smtClean="0"/>
              <a:t>carrier</a:t>
            </a:r>
            <a:r>
              <a:rPr lang="en-US" sz="6000" dirty="0" smtClean="0"/>
              <a:t> </a:t>
            </a:r>
            <a:r>
              <a:rPr lang="en-US" sz="6000" b="1" dirty="0" smtClean="0">
                <a:solidFill>
                  <a:schemeClr val="accent6">
                    <a:lumMod val="75000"/>
                  </a:schemeClr>
                </a:solidFill>
              </a:rPr>
              <a:t>Astarte </a:t>
            </a:r>
            <a:endParaRPr lang="el-GR" sz="6000" dirty="0"/>
          </a:p>
        </p:txBody>
      </p:sp>
      <p:pic>
        <p:nvPicPr>
          <p:cNvPr id="9217" name="Picture 1" descr="C:\Users\Βαρβάρα\Desktop\ADOPT A SIPH\2025-26\Adopt a ship_2025-26\φωτογραφίες από πλοίο Αστάρτη\20251117_164041-1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2984"/>
            <a:ext cx="4643446" cy="3482585"/>
          </a:xfrm>
          <a:prstGeom prst="rect">
            <a:avLst/>
          </a:prstGeom>
          <a:noFill/>
        </p:spPr>
      </p:pic>
      <p:pic>
        <p:nvPicPr>
          <p:cNvPr id="9218" name="Picture 2" descr="C:\Users\Βαρβάρα\Desktop\ADOPT A SIPH\2025-26\Adopt a ship_2025-26\φωτογραφίες από πλοίο Αστάρτη\20251117_164019-10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9" y="3482579"/>
            <a:ext cx="4500562" cy="3375421"/>
          </a:xfrm>
          <a:prstGeom prst="rect">
            <a:avLst/>
          </a:prstGeom>
          <a:noFill/>
        </p:spPr>
      </p:pic>
      <p:pic>
        <p:nvPicPr>
          <p:cNvPr id="9219" name="Picture 3" descr="C:\Users\Βαρβάρα\Desktop\ADOPT A SIPH\2025-26\Adopt a ship_2025-26\φωτογραφίες από πλοίο Αστάρτη\image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357298"/>
            <a:ext cx="3907358" cy="1747812"/>
          </a:xfrm>
          <a:prstGeom prst="rect">
            <a:avLst/>
          </a:prstGeom>
          <a:noFill/>
        </p:spPr>
      </p:pic>
      <p:pic>
        <p:nvPicPr>
          <p:cNvPr id="9220" name="Picture 4" descr="C:\Users\Βαρβάρα\Desktop\ADOPT A SIPH\2025-26\Adopt a ship_2025-26\φωτογραφίες από πλοίο Αστάρτη\image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786322"/>
            <a:ext cx="2286016" cy="19522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ΠΑΡΑΚΟΛΟΥΘΗΣΗ ΠΟΡΕΙΑΣ ΠΛΟΙΟΥ ΔΙΑΔΙΚΤΥΟ - ΧΑΡΤΗΣ</a:t>
            </a:r>
            <a:endParaRPr lang="el-GR" dirty="0"/>
          </a:p>
        </p:txBody>
      </p:sp>
      <p:pic>
        <p:nvPicPr>
          <p:cNvPr id="8193" name="Picture 1" descr="C:\Users\Βαρβάρα\Desktop\ADOPT A SIPH\2025-26\Adopt a ship_2025-26\φωτογραφίες πορείας πλοίου\IMG_20260219_1135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4232676"/>
            <a:ext cx="3500430" cy="2625323"/>
          </a:xfrm>
          <a:prstGeom prst="rect">
            <a:avLst/>
          </a:prstGeom>
          <a:noFill/>
        </p:spPr>
      </p:pic>
      <p:pic>
        <p:nvPicPr>
          <p:cNvPr id="8195" name="Picture 3" descr="C:\Users\Βαρβάρα\Desktop\ADOPT A SIPH\2025-26\Adopt a ship_2025-26\φωτογραφίες πορείας πλοίου\IMG_20260219_113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256"/>
            <a:ext cx="3428992" cy="2571744"/>
          </a:xfrm>
          <a:prstGeom prst="rect">
            <a:avLst/>
          </a:prstGeom>
          <a:noFill/>
        </p:spPr>
      </p:pic>
      <p:pic>
        <p:nvPicPr>
          <p:cNvPr id="8196" name="Picture 4" descr="C:\Users\Βαρβάρα\Desktop\Astarte 1346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3404" y="1714488"/>
            <a:ext cx="5206116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71472" y="142852"/>
            <a:ext cx="8229600" cy="1571636"/>
          </a:xfrm>
        </p:spPr>
        <p:txBody>
          <a:bodyPr>
            <a:normAutofit/>
          </a:bodyPr>
          <a:lstStyle/>
          <a:p>
            <a:r>
              <a:rPr lang="el-GR" sz="3200" dirty="0" smtClean="0"/>
              <a:t>Επικοινωνία με τους  καπετάνιους του πλοίου</a:t>
            </a:r>
            <a:br>
              <a:rPr lang="el-GR" sz="3200" dirty="0" smtClean="0"/>
            </a:br>
            <a:r>
              <a:rPr lang="el-GR" sz="3200" dirty="0" smtClean="0"/>
              <a:t>Συγγραφή και ανταλλαγή Γραμμάτων</a:t>
            </a:r>
            <a:endParaRPr lang="el-GR" sz="32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14810" y="1857364"/>
            <a:ext cx="4714876" cy="2357454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l-GR" sz="2000" dirty="0" smtClean="0"/>
              <a:t> μέσω της πλατφόρμας που δημιούργησε η Εταιρεία </a:t>
            </a:r>
            <a:r>
              <a:rPr lang="en-US" sz="2000" dirty="0" smtClean="0"/>
              <a:t>Project Connect</a:t>
            </a:r>
            <a:r>
              <a:rPr lang="el-GR" sz="2000" dirty="0" smtClean="0"/>
              <a:t> </a:t>
            </a:r>
            <a:r>
              <a:rPr lang="en-US" sz="2000" dirty="0" smtClean="0"/>
              <a:t>,</a:t>
            </a:r>
            <a:endParaRPr lang="el-GR" sz="2000" dirty="0" smtClean="0"/>
          </a:p>
          <a:p>
            <a:pPr>
              <a:buFont typeface="Wingdings" pitchFamily="2" charset="2"/>
              <a:buChar char="v"/>
            </a:pPr>
            <a:r>
              <a:rPr lang="el-GR" sz="2000" dirty="0" smtClean="0"/>
              <a:t>με δύο καπετάνιους: τον </a:t>
            </a:r>
            <a:r>
              <a:rPr lang="en-GB" sz="2000" dirty="0" smtClean="0"/>
              <a:t>Cpt. </a:t>
            </a:r>
            <a:r>
              <a:rPr lang="en-GB" sz="2000" dirty="0" err="1" smtClean="0"/>
              <a:t>Dimitrios</a:t>
            </a:r>
            <a:r>
              <a:rPr lang="en-GB" sz="2000" dirty="0" smtClean="0"/>
              <a:t> G. </a:t>
            </a:r>
            <a:r>
              <a:rPr lang="en-GB" sz="2000" dirty="0" err="1" smtClean="0"/>
              <a:t>Zarikos</a:t>
            </a:r>
            <a:r>
              <a:rPr lang="el-GR" sz="2000" dirty="0" smtClean="0"/>
              <a:t> και τον </a:t>
            </a:r>
            <a:r>
              <a:rPr lang="en-US" sz="2000" dirty="0" err="1" smtClean="0"/>
              <a:t>Cpt</a:t>
            </a:r>
            <a:r>
              <a:rPr lang="el-GR" sz="2000" dirty="0" smtClean="0"/>
              <a:t> </a:t>
            </a:r>
            <a:r>
              <a:rPr lang="el-GR" sz="2000" dirty="0" err="1" smtClean="0"/>
              <a:t>Michael</a:t>
            </a:r>
            <a:r>
              <a:rPr lang="el-GR" sz="2000" dirty="0" smtClean="0"/>
              <a:t> G. </a:t>
            </a:r>
            <a:r>
              <a:rPr lang="el-GR" sz="2000" dirty="0" err="1" smtClean="0"/>
              <a:t>Peig</a:t>
            </a:r>
            <a:r>
              <a:rPr lang="el-GR" sz="2000" dirty="0" smtClean="0"/>
              <a:t> </a:t>
            </a:r>
            <a:endParaRPr lang="en-US" sz="2000" dirty="0" smtClean="0"/>
          </a:p>
          <a:p>
            <a:pPr>
              <a:buFont typeface="Wingdings" pitchFamily="2" charset="2"/>
              <a:buChar char="v"/>
            </a:pPr>
            <a:r>
              <a:rPr lang="el-GR" sz="2000" dirty="0" smtClean="0"/>
              <a:t>στην  ελληνική και την αγγλική γλώσσα</a:t>
            </a:r>
          </a:p>
          <a:p>
            <a:pPr>
              <a:buFont typeface="Wingdings" pitchFamily="2" charset="2"/>
              <a:buChar char="v"/>
            </a:pP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 </a:t>
            </a:r>
            <a:endParaRPr lang="el-GR" sz="1600" dirty="0"/>
          </a:p>
          <a:p>
            <a:pPr>
              <a:buNone/>
            </a:pPr>
            <a:endParaRPr lang="el-GR" sz="1600" dirty="0"/>
          </a:p>
        </p:txBody>
      </p:sp>
      <p:pic>
        <p:nvPicPr>
          <p:cNvPr id="7170" name="Picture 2" descr="C:\Users\Βαρβάρα\Desktop\ADOPT A SIPH\2025-26\Adopt a ship_2025-26\φωτογραφίες από πλοίο Αστάρτη\image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85926"/>
            <a:ext cx="3651222" cy="1643050"/>
          </a:xfrm>
          <a:prstGeom prst="rect">
            <a:avLst/>
          </a:prstGeom>
          <a:noFill/>
        </p:spPr>
      </p:pic>
      <p:graphicFrame>
        <p:nvGraphicFramePr>
          <p:cNvPr id="7171" name="Object 3"/>
          <p:cNvGraphicFramePr>
            <a:graphicFrameLocks noChangeAspect="1"/>
          </p:cNvGraphicFramePr>
          <p:nvPr/>
        </p:nvGraphicFramePr>
        <p:xfrm>
          <a:off x="714348" y="3643314"/>
          <a:ext cx="2119748" cy="2994024"/>
        </p:xfrm>
        <a:graphic>
          <a:graphicData uri="http://schemas.openxmlformats.org/presentationml/2006/ole">
            <p:oleObj spid="_x0000_s7171" name="Acrobat Document" r:id="rId4" imgW="4541378" imgH="6415694" progId="Acrobat.Document.DC">
              <p:embed/>
            </p:oleObj>
          </a:graphicData>
        </a:graphic>
      </p:graphicFrame>
      <p:pic>
        <p:nvPicPr>
          <p:cNvPr id="7172" name="Picture 4" descr="C:\Users\Βαρβάρα\Desktop\πλατφόρμα Adopt a shi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137" y="4214818"/>
            <a:ext cx="5867863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Το τελευταίο γράμμα </a:t>
            </a:r>
            <a:br>
              <a:rPr lang="el-GR" dirty="0" smtClean="0"/>
            </a:br>
            <a:r>
              <a:rPr lang="el-GR" dirty="0" smtClean="0"/>
              <a:t>του</a:t>
            </a:r>
            <a:r>
              <a:rPr lang="en-US" dirty="0" smtClean="0"/>
              <a:t> </a:t>
            </a:r>
            <a:r>
              <a:rPr lang="en-US" dirty="0" err="1" smtClean="0"/>
              <a:t>Cpt</a:t>
            </a:r>
            <a:r>
              <a:rPr lang="el-GR" dirty="0" smtClean="0"/>
              <a:t> </a:t>
            </a:r>
            <a:r>
              <a:rPr lang="el-GR" dirty="0" err="1" smtClean="0"/>
              <a:t>Michael</a:t>
            </a:r>
            <a:r>
              <a:rPr lang="el-GR" dirty="0" smtClean="0"/>
              <a:t> G. </a:t>
            </a:r>
            <a:r>
              <a:rPr lang="el-GR" dirty="0" err="1" smtClean="0"/>
              <a:t>Peig</a:t>
            </a: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614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1643050"/>
            <a:ext cx="8229600" cy="468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</TotalTime>
  <Words>487</Words>
  <PresentationFormat>Προβολή στην οθόνη (4:3)</PresentationFormat>
  <Paragraphs>84</Paragraphs>
  <Slides>23</Slides>
  <Notes>0</Notes>
  <HiddenSlides>0</HiddenSlides>
  <MMClips>1</MMClips>
  <ScaleCrop>false</ScaleCrop>
  <HeadingPairs>
    <vt:vector size="6" baseType="variant"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5" baseType="lpstr">
      <vt:lpstr>Θέμα του Office</vt:lpstr>
      <vt:lpstr>Acrobat Document</vt:lpstr>
      <vt:lpstr>«Ναυτικά ταξίδια και άλλες ιστορίες»</vt:lpstr>
      <vt:lpstr>ΥΠΟΘΕΜΑΤΑ</vt:lpstr>
      <vt:lpstr>ΣΥΝΕΡΓΑΣΙΑ με ΕΤΑΙΡΕΙΑ</vt:lpstr>
      <vt:lpstr>ΣΥΜΠΛΗΡΩΣΗ ΕΡΩΤΗΜΑΤΟΛΟΓΙΩΝ από μαθητές/τριες</vt:lpstr>
      <vt:lpstr>ΥΙΟΘΕΣΙΑ ΠΛΟΙΟΥ  Astarte   (bulk carrier)  πλοίο μεταφοράς χύδην ξηρού φορτίου (κάρβουνο/σιδηρομετάλλευμα)</vt:lpstr>
      <vt:lpstr>bulk carrier Astarte </vt:lpstr>
      <vt:lpstr>ΠΑΡΑΚΟΛΟΥΘΗΣΗ ΠΟΡΕΙΑΣ ΠΛΟΙΟΥ ΔΙΑΔΙΚΤΥΟ - ΧΑΡΤΗΣ</vt:lpstr>
      <vt:lpstr>Επικοινωνία με τους  καπετάνιους του πλοίου Συγγραφή και ανταλλαγή Γραμμάτων</vt:lpstr>
      <vt:lpstr>Το τελευταίο γράμμα  του Cpt Michael G. Peig </vt:lpstr>
      <vt:lpstr>ΔΙΑΒΑΣΜΑ ΚΑΙ ΜΕΤΑΦΡΑΣΗ ΓΡΑΜΜΑΤΟΣ ΚΑΠΕΤΑΝΙΟΥ</vt:lpstr>
      <vt:lpstr>Προσομοιωτής Γέφυρας πλοίου στο Μητροπολιτικό Κολλέγιο </vt:lpstr>
      <vt:lpstr>Επίσκεψη στην Ναυτιλιακή Εταιρεία Diana Shipping</vt:lpstr>
      <vt:lpstr>ΣΥΜΠΛΗΡΩΣΗ ΕΡΩΤΗΜΑΤΟΛΟΓIOY  ΤΕΛΙΚΗΣ ΑΞΙΟΛΟΓΗΣΗΣ ΠΡΟΓΡΑΜΜΑΤΟΣ  ADOPT A SHIP</vt:lpstr>
      <vt:lpstr>ΠΙΣΤΟΠΟΙΗΤΙΚΟ ΣΥΜΜΕΤΟΧΗΣ ΜΑΘΗΤΩΝ </vt:lpstr>
      <vt:lpstr> Ενημέρωση μαθητών Γ΄ τάξης από το πολεμικό ναυτικό</vt:lpstr>
      <vt:lpstr>ΣΥΝΑΝΤΗΣΗ ΜΕ ΠΑΛΙΟ ΚΑΠΕΤΑΝΙΟ </vt:lpstr>
      <vt:lpstr> Δημιουργία Ερωτηματολογίων για μαθητές και καθηγητές </vt:lpstr>
      <vt:lpstr>Αποτελέσματα Ερωτηματολογίου</vt:lpstr>
      <vt:lpstr>Οι μαθητές μέσω των ερωτηματολογίων</vt:lpstr>
      <vt:lpstr>Δημιουργία VIDEO με τίτλο «Οι ναυτικοί του τόπου μας και οι ιστορίες τους»</vt:lpstr>
      <vt:lpstr>«Οι ναυτικοί του τόπου μας και οι ιστορίες τους»</vt:lpstr>
      <vt:lpstr>Διαδικτυακή συμμετοχή στο 4ο Πανελλήνιο Μαθητικό Συνέδριο  Πάτρας</vt:lpstr>
      <vt:lpstr>Ευχαριστούμε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«Οι ναυτικοί μας και τα ταξίδια τους στα λιμάνια του κόσμου»</dc:title>
  <dc:creator>Βαρβάρα</dc:creator>
  <cp:lastModifiedBy>Βαρβάρα</cp:lastModifiedBy>
  <cp:revision>78</cp:revision>
  <dcterms:created xsi:type="dcterms:W3CDTF">2023-06-27T16:14:51Z</dcterms:created>
  <dcterms:modified xsi:type="dcterms:W3CDTF">2026-05-11T05:25:30Z</dcterms:modified>
</cp:coreProperties>
</file>