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70" r:id="rId15"/>
    <p:sldId id="271" r:id="rId16"/>
    <p:sldId id="273" r:id="rId17"/>
    <p:sldId id="275" r:id="rId18"/>
    <p:sldId id="276" r:id="rId19"/>
    <p:sldId id="274" r:id="rId20"/>
    <p:sldId id="272" r:id="rId21"/>
    <p:sldId id="278" r:id="rId22"/>
    <p:sldId id="277" r:id="rId2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20 - Ορθογώνιο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32 - Ορθογώνιο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- Ορθογώνιο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5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4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051CEEE-1152-49F2-8FFF-D76D1D722837}" type="datetimeFigureOut">
              <a:rPr lang="el-GR" smtClean="0"/>
              <a:pPr/>
              <a:t>10/5/2026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984D61-AD17-4055-9D73-377807AB0B3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Ευθεία γραμμή σύνδεσης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- Ευθεία γραμμή σύνδεσης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- Ισοσκελές τρίγωνο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VtdnU9Wz8I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XTRWLdlH3IM&amp;t=4s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«Όταν η φωτογραφία συναντά την </a:t>
            </a:r>
            <a:r>
              <a:rPr lang="el-GR" dirty="0" err="1" smtClean="0"/>
              <a:t>αειφορία</a:t>
            </a:r>
            <a:r>
              <a:rPr lang="el-GR" dirty="0" smtClean="0"/>
              <a:t>»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Περιβαλλοντικό Πρόγραμμα </a:t>
            </a:r>
          </a:p>
          <a:p>
            <a:r>
              <a:rPr lang="el-GR" dirty="0" smtClean="0"/>
              <a:t>2025-26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00034" y="1285860"/>
            <a:ext cx="282417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900" dirty="0">
                <a:latin typeface="+mj-lt"/>
                <a:ea typeface="+mj-ea"/>
                <a:cs typeface="+mj-cs"/>
              </a:rPr>
              <a:t>Γυμνάσιο</a:t>
            </a:r>
            <a:r>
              <a:rPr lang="el-GR" dirty="0" smtClean="0"/>
              <a:t> </a:t>
            </a:r>
          </a:p>
          <a:p>
            <a:r>
              <a:rPr lang="el-GR" sz="2900" dirty="0" smtClean="0">
                <a:latin typeface="+mj-lt"/>
                <a:ea typeface="+mj-ea"/>
                <a:cs typeface="+mj-cs"/>
              </a:rPr>
              <a:t>Παραλίας </a:t>
            </a:r>
            <a:r>
              <a:rPr lang="el-GR" sz="2900" dirty="0">
                <a:latin typeface="+mj-lt"/>
                <a:ea typeface="+mj-ea"/>
                <a:cs typeface="+mj-cs"/>
              </a:rPr>
              <a:t>Τυρού</a:t>
            </a:r>
          </a:p>
        </p:txBody>
      </p:sp>
      <p:pic>
        <p:nvPicPr>
          <p:cNvPr id="23554" name="Picture 2" descr="D:\Φωτογραφίες από κινητό Βαρβάρας\2026\2026-03-18_Λίμνη Μουστού_ΚΠΕ Άστρους\IMG_20260318_091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96486"/>
            <a:ext cx="4173700" cy="3129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/>
              <a:t> </a:t>
            </a:r>
            <a:r>
              <a:rPr lang="el-GR" b="1" dirty="0" smtClean="0"/>
              <a:t>Παρουσίαση της έννοιας της </a:t>
            </a:r>
            <a:r>
              <a:rPr lang="el-GR" b="1" dirty="0" err="1" smtClean="0"/>
              <a:t>αειφορίας</a:t>
            </a:r>
            <a:r>
              <a:rPr lang="el-GR" b="1" dirty="0" smtClean="0"/>
              <a:t> &amp; των 17 στόχων της βιώσιμης ανάπτυξης </a:t>
            </a:r>
            <a:endParaRPr lang="el-GR" b="1" dirty="0"/>
          </a:p>
        </p:txBody>
      </p:sp>
      <p:pic>
        <p:nvPicPr>
          <p:cNvPr id="33794" name="Picture 2" descr="D:\Φωτογραφίες από κινητό Βαρβάρας\2026\2026-02-25_Τετάρτη_Περιβαλλοντικό_αειφορία\IMG_20260225_1138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6630"/>
            <a:ext cx="4376681" cy="3281370"/>
          </a:xfrm>
          <a:prstGeom prst="rect">
            <a:avLst/>
          </a:prstGeom>
          <a:noFill/>
        </p:spPr>
      </p:pic>
      <p:pic>
        <p:nvPicPr>
          <p:cNvPr id="33795" name="Picture 3" descr="D:\Φωτογραφίες από κινητό Βαρβάρας\2026\2026-02-25_Τετάρτη_Περιβαλλοντικό_αειφορία\IMG_20260225_113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6195" y="1571612"/>
            <a:ext cx="4757805" cy="3567113"/>
          </a:xfrm>
          <a:prstGeom prst="rect">
            <a:avLst/>
          </a:prstGeom>
          <a:noFill/>
        </p:spPr>
      </p:pic>
      <p:pic>
        <p:nvPicPr>
          <p:cNvPr id="33797" name="Picture 5" descr="17 Στόχοι Βιώσιμης Ανάπτυξης | Βαβίας Σταύρος 17 Στόχοι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736"/>
            <a:ext cx="3534560" cy="1855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Παρουσίαση των εννοιών της περιβαλλοντικής φωτογραφίας</a:t>
            </a:r>
            <a:endParaRPr lang="el-GR" b="1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72851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5529" y="1142984"/>
            <a:ext cx="444847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9621" y="4357694"/>
            <a:ext cx="3525949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Δραστηριότητες στο πλαίσιο </a:t>
            </a:r>
            <a:br>
              <a:rPr lang="el-GR" b="1" dirty="0" smtClean="0"/>
            </a:br>
            <a:r>
              <a:rPr lang="el-GR" b="1" dirty="0" smtClean="0"/>
              <a:t>του προγράμματος</a:t>
            </a:r>
            <a:endParaRPr lang="el-GR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 Βιωματικά εργαστήρια περιβαλλοντικής φωτογραφίας και τηλεδιασκέψεων με τα συνεργαζόμενα Γυμνάσια,</a:t>
            </a:r>
          </a:p>
          <a:p>
            <a:r>
              <a:rPr lang="el-GR" dirty="0" smtClean="0"/>
              <a:t>Συλλογή φωτογραφικού υλικού, συζήτηση και ανάλυση αποτελεσμάτων,</a:t>
            </a:r>
          </a:p>
          <a:p>
            <a:r>
              <a:rPr lang="el-GR" dirty="0" smtClean="0"/>
              <a:t>Προετοιμασία του 1</a:t>
            </a:r>
            <a:r>
              <a:rPr lang="el-GR" baseline="30000" dirty="0" smtClean="0"/>
              <a:t>ου</a:t>
            </a:r>
            <a:r>
              <a:rPr lang="el-GR" dirty="0" smtClean="0"/>
              <a:t> </a:t>
            </a:r>
            <a:r>
              <a:rPr lang="el-GR" dirty="0" err="1" smtClean="0"/>
              <a:t>ενδοσχολικού</a:t>
            </a:r>
            <a:r>
              <a:rPr lang="el-GR" dirty="0" smtClean="0"/>
              <a:t> διαγωνισμού περιβαλλοντικής φωτογραφίας,</a:t>
            </a:r>
          </a:p>
          <a:p>
            <a:r>
              <a:rPr lang="el-GR" dirty="0" smtClean="0"/>
              <a:t>Προετοιμασία του </a:t>
            </a:r>
            <a:r>
              <a:rPr lang="el-GR" dirty="0" err="1" smtClean="0"/>
              <a:t>διασχολικού</a:t>
            </a:r>
            <a:r>
              <a:rPr lang="el-GR" dirty="0" smtClean="0"/>
              <a:t> διαγωνισμού περιβαλλοντικής φωτογραφίας,</a:t>
            </a:r>
          </a:p>
          <a:p>
            <a:r>
              <a:rPr lang="el-GR" dirty="0" smtClean="0"/>
              <a:t>Δημιουργία </a:t>
            </a:r>
            <a:r>
              <a:rPr lang="el-GR" dirty="0" err="1" smtClean="0"/>
              <a:t>ενδοσχολικής</a:t>
            </a:r>
            <a:r>
              <a:rPr lang="el-GR" dirty="0" smtClean="0"/>
              <a:t> επιτροπής για τη βράβευση των φωτογραφιών</a:t>
            </a:r>
          </a:p>
          <a:p>
            <a:r>
              <a:rPr lang="el-GR" dirty="0" smtClean="0"/>
              <a:t>Δημιουργία κοινής επιτροπής εκπαιδευτικών των συνεργαζόμενων σχολείων</a:t>
            </a:r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Ανταλλαγή φωτογραφικού υλικού και ιδεών με τα συνεργαζόμενα σχολεία</a:t>
            </a:r>
            <a:endParaRPr lang="el-GR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259293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643174" y="1357298"/>
            <a:ext cx="1879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Δήμητρα, Α΄ τάξη,</a:t>
            </a:r>
          </a:p>
          <a:p>
            <a:pPr algn="ctr"/>
            <a:r>
              <a:rPr lang="el-GR" dirty="0" smtClean="0"/>
              <a:t>Άγιος Ανδρέας</a:t>
            </a:r>
            <a:endParaRPr lang="el-GR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00480"/>
            <a:ext cx="224759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2500298" y="4429132"/>
            <a:ext cx="19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Σταμάτης, Γ΄ τάξη,</a:t>
            </a:r>
          </a:p>
          <a:p>
            <a:pPr algn="ctr"/>
            <a:r>
              <a:rPr lang="el-GR" dirty="0" smtClean="0"/>
              <a:t>Τυρός</a:t>
            </a:r>
            <a:endParaRPr lang="el-GR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7983" y="1214422"/>
            <a:ext cx="2736017" cy="264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4929190" y="2500306"/>
            <a:ext cx="1025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Βασιλική</a:t>
            </a:r>
          </a:p>
          <a:p>
            <a:r>
              <a:rPr lang="el-GR" dirty="0" smtClean="0"/>
              <a:t>Άστρος</a:t>
            </a:r>
            <a:endParaRPr lang="el-GR" dirty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1" y="3614895"/>
            <a:ext cx="2786050" cy="324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- TextBox"/>
          <p:cNvSpPr txBox="1"/>
          <p:nvPr/>
        </p:nvSpPr>
        <p:spPr>
          <a:xfrm>
            <a:off x="4786314" y="5214950"/>
            <a:ext cx="1282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Μυρτώ, Β1,</a:t>
            </a:r>
          </a:p>
          <a:p>
            <a:r>
              <a:rPr lang="el-GR" dirty="0" smtClean="0"/>
              <a:t>Γλυφάδα</a:t>
            </a:r>
            <a:endParaRPr lang="el-G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914400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Συνάντηση και των 4 συνεργαζόμενων σχολείων  – Βράβευση μαθητών/τριών - </a:t>
            </a:r>
            <a:r>
              <a:rPr lang="el-GR" dirty="0" smtClean="0"/>
              <a:t> </a:t>
            </a:r>
            <a:r>
              <a:rPr lang="el-GR" b="1" dirty="0" smtClean="0"/>
              <a:t>Γυμνάσιο Άστρους</a:t>
            </a:r>
            <a:endParaRPr lang="el-GR" b="1" dirty="0"/>
          </a:p>
        </p:txBody>
      </p:sp>
      <p:pic>
        <p:nvPicPr>
          <p:cNvPr id="37890" name="Picture 2" descr="D:\Φωτογραφίες από κινητό Βαρβάρας\2026\2026-03-18_Λίμνη Μουστού_ΚΠΕ Άστρους\IMG_20260318_1053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3786182" cy="2838649"/>
          </a:xfrm>
          <a:prstGeom prst="rect">
            <a:avLst/>
          </a:prstGeom>
          <a:noFill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1346" y="4071943"/>
            <a:ext cx="618265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Κοινή εκδρομή στη Λιμνοθάλασσα </a:t>
            </a:r>
            <a:r>
              <a:rPr lang="el-GR" b="1" dirty="0" err="1" smtClean="0"/>
              <a:t>Μουστού</a:t>
            </a:r>
            <a:endParaRPr lang="el-GR" b="1" dirty="0"/>
          </a:p>
        </p:txBody>
      </p:sp>
      <p:sp>
        <p:nvSpPr>
          <p:cNvPr id="3" name="2 - TextBox"/>
          <p:cNvSpPr txBox="1"/>
          <p:nvPr/>
        </p:nvSpPr>
        <p:spPr>
          <a:xfrm>
            <a:off x="1285852" y="3643314"/>
            <a:ext cx="6570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Συνεργασία με το Κ.Ε.ΠΕ.Α </a:t>
            </a:r>
            <a:r>
              <a:rPr lang="el-GR" dirty="0" err="1" smtClean="0"/>
              <a:t>Καστρίου</a:t>
            </a:r>
            <a:r>
              <a:rPr lang="el-GR" dirty="0" smtClean="0"/>
              <a:t>  &amp;</a:t>
            </a:r>
          </a:p>
          <a:p>
            <a:r>
              <a:rPr lang="el-GR" dirty="0" smtClean="0"/>
              <a:t>τν </a:t>
            </a:r>
            <a:r>
              <a:rPr lang="el-GR" dirty="0"/>
              <a:t>«Φορέα Διαχείρισης όρους Πάρνωνα και Υγροτόπου </a:t>
            </a:r>
            <a:r>
              <a:rPr lang="el-GR" dirty="0" err="1"/>
              <a:t>Μουστού</a:t>
            </a:r>
            <a:r>
              <a:rPr lang="el-GR" dirty="0"/>
              <a:t>»</a:t>
            </a:r>
          </a:p>
        </p:txBody>
      </p:sp>
      <p:pic>
        <p:nvPicPr>
          <p:cNvPr id="39938" name="Picture 2" descr="D:\Φωτογραφίες από κινητό Βαρβάρας\2026\2026-03-18_Λίμνη Μουστού_ΚΠΕ Άστρους\IMG_20260318_09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131629" cy="2347905"/>
          </a:xfrm>
          <a:prstGeom prst="rect">
            <a:avLst/>
          </a:prstGeom>
          <a:noFill/>
        </p:spPr>
      </p:pic>
      <p:pic>
        <p:nvPicPr>
          <p:cNvPr id="39940" name="Picture 4" descr="D:\Φωτογραφίες από κινητό Βαρβάρας\2026\2026-03-18_Λίμνη Μουστού_ΚΠΕ Άστρους\IMG_20260318_094320.jpg"/>
          <p:cNvPicPr>
            <a:picLocks noChangeAspect="1" noChangeArrowheads="1"/>
          </p:cNvPicPr>
          <p:nvPr/>
        </p:nvPicPr>
        <p:blipFill>
          <a:blip r:embed="rId3"/>
          <a:srcRect l="14164" t="17640" r="22488" b="18729"/>
          <a:stretch>
            <a:fillRect/>
          </a:stretch>
        </p:blipFill>
        <p:spPr bwMode="auto">
          <a:xfrm>
            <a:off x="5786446" y="1071546"/>
            <a:ext cx="3225249" cy="2428892"/>
          </a:xfrm>
          <a:prstGeom prst="rect">
            <a:avLst/>
          </a:prstGeom>
          <a:noFill/>
        </p:spPr>
      </p:pic>
      <p:pic>
        <p:nvPicPr>
          <p:cNvPr id="39942" name="Picture 6" descr="D:\Φωτογραφίες από κινητό Βαρβάρας\2026\2026-03-18_Λίμνη Μουστού_ΚΠΕ Άστρους\IMG_20260318_095403.jpg"/>
          <p:cNvPicPr>
            <a:picLocks noChangeAspect="1" noChangeArrowheads="1"/>
          </p:cNvPicPr>
          <p:nvPr/>
        </p:nvPicPr>
        <p:blipFill>
          <a:blip r:embed="rId4"/>
          <a:srcRect l="35280" t="29114" r="21706" b="29161"/>
          <a:stretch>
            <a:fillRect/>
          </a:stretch>
        </p:blipFill>
        <p:spPr bwMode="auto">
          <a:xfrm>
            <a:off x="3357554" y="1500174"/>
            <a:ext cx="2455681" cy="1785950"/>
          </a:xfrm>
          <a:prstGeom prst="rect">
            <a:avLst/>
          </a:prstGeom>
          <a:noFill/>
        </p:spPr>
      </p:pic>
      <p:pic>
        <p:nvPicPr>
          <p:cNvPr id="39944" name="Picture 8" descr="D:\Φωτογραφίες από κινητό Βαρβάρας\2026\2026-03-18_Λίμνη Μουστού_ΚΠΕ Άστρους\IMG_20260318_1137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340710"/>
            <a:ext cx="3357554" cy="2517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Βράβευση 1</a:t>
            </a:r>
            <a:r>
              <a:rPr lang="el-GR" b="1" baseline="30000" dirty="0" smtClean="0"/>
              <a:t>ου</a:t>
            </a:r>
            <a:r>
              <a:rPr lang="el-GR" b="1" dirty="0" smtClean="0"/>
              <a:t> </a:t>
            </a:r>
            <a:r>
              <a:rPr lang="el-GR" b="1" dirty="0" err="1" smtClean="0"/>
              <a:t>Ενδοσχολικού</a:t>
            </a:r>
            <a:r>
              <a:rPr lang="el-GR" b="1" dirty="0" smtClean="0"/>
              <a:t> Διαγωνισμού Περιβαλλοντικής φωτογραφίας</a:t>
            </a:r>
            <a:endParaRPr lang="el-GR" b="1" dirty="0"/>
          </a:p>
        </p:txBody>
      </p:sp>
      <p:pic>
        <p:nvPicPr>
          <p:cNvPr id="5" name="4 - Θέση περιεχομένου" descr="Ηλίας Ζαρόκωστα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169"/>
            <a:ext cx="4143404" cy="5128831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4857752" y="1500174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</a:rPr>
              <a:t>Α΄ ΤΑΞΗ</a:t>
            </a:r>
            <a:endParaRPr lang="el-GR" sz="2800" b="1" dirty="0">
              <a:solidFill>
                <a:srgbClr val="C00000"/>
              </a:solidFill>
            </a:endParaRPr>
          </a:p>
        </p:txBody>
      </p:sp>
      <p:pic>
        <p:nvPicPr>
          <p:cNvPr id="7" name="4 - Θέση περιεχομένου" descr="Χρήστος Τσουκάτος - Λεμπέση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98" y="3286124"/>
            <a:ext cx="4762501" cy="3571876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1428728" y="1214422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1</a:t>
            </a:r>
            <a:r>
              <a:rPr lang="el-GR" sz="2800" b="1" baseline="30000" dirty="0" smtClean="0"/>
              <a:t>ο</a:t>
            </a:r>
            <a:r>
              <a:rPr lang="el-GR" sz="2800" b="1" dirty="0" smtClean="0"/>
              <a:t>  Βραβείο</a:t>
            </a:r>
            <a:endParaRPr lang="el-GR" sz="28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072198" y="2500306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2</a:t>
            </a:r>
            <a:r>
              <a:rPr lang="el-GR" sz="2800" b="1" baseline="30000" dirty="0" smtClean="0"/>
              <a:t>ο</a:t>
            </a:r>
            <a:r>
              <a:rPr lang="el-GR" sz="2800" b="1" dirty="0" smtClean="0"/>
              <a:t>  Βραβείο</a:t>
            </a:r>
            <a:endParaRPr lang="el-GR" sz="2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Βράβευση 1</a:t>
            </a:r>
            <a:r>
              <a:rPr lang="el-GR" b="1" baseline="30000" dirty="0" smtClean="0"/>
              <a:t>ου</a:t>
            </a:r>
            <a:r>
              <a:rPr lang="el-GR" b="1" dirty="0" smtClean="0"/>
              <a:t> </a:t>
            </a:r>
            <a:r>
              <a:rPr lang="el-GR" b="1" dirty="0" err="1" smtClean="0"/>
              <a:t>Ενδοσχολικού</a:t>
            </a:r>
            <a:r>
              <a:rPr lang="el-GR" b="1" dirty="0" smtClean="0"/>
              <a:t> Διαγωνισμού Περιβαλλοντικής φωτογραφίας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4857752" y="1500174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</a:rPr>
              <a:t>Β</a:t>
            </a:r>
            <a:r>
              <a:rPr lang="el-GR" sz="2800" b="1" dirty="0" smtClean="0">
                <a:solidFill>
                  <a:srgbClr val="C00000"/>
                </a:solidFill>
              </a:rPr>
              <a:t>΄ ΤΑΞΗ</a:t>
            </a:r>
            <a:endParaRPr lang="el-GR" sz="2800" b="1" dirty="0">
              <a:solidFill>
                <a:srgbClr val="C00000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500166" y="1500174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1</a:t>
            </a:r>
            <a:r>
              <a:rPr lang="el-GR" sz="2800" b="1" baseline="30000" dirty="0" smtClean="0"/>
              <a:t>ο</a:t>
            </a:r>
            <a:r>
              <a:rPr lang="el-GR" sz="2800" b="1" dirty="0" smtClean="0"/>
              <a:t>  Βραβείο</a:t>
            </a:r>
            <a:endParaRPr lang="el-GR" sz="28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072198" y="2500306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2</a:t>
            </a:r>
            <a:r>
              <a:rPr lang="el-GR" sz="2800" b="1" baseline="30000" dirty="0" smtClean="0"/>
              <a:t>ο</a:t>
            </a:r>
            <a:r>
              <a:rPr lang="el-GR" sz="2800" b="1" dirty="0" smtClean="0"/>
              <a:t>  Βραβείο</a:t>
            </a:r>
            <a:endParaRPr lang="el-GR" sz="2800" b="1" dirty="0"/>
          </a:p>
        </p:txBody>
      </p:sp>
      <p:pic>
        <p:nvPicPr>
          <p:cNvPr id="10" name="5 - Θέση περιεχομένου" descr="Μυρτώ Αντωνίο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428868"/>
            <a:ext cx="4191029" cy="3143272"/>
          </a:xfrm>
          <a:prstGeom prst="rect">
            <a:avLst/>
          </a:prstGeom>
        </p:spPr>
      </p:pic>
      <p:pic>
        <p:nvPicPr>
          <p:cNvPr id="11" name="Picture 4" descr="C:\Users\Βαρβάρα\Desktop\Φωτογραφίες Ενδοσχολικού διαγωνισμού\ΤΑΞΗ Β΄\Άρτεμις Μανούσου.jpeg"/>
          <p:cNvPicPr>
            <a:picLocks noChangeAspect="1" noChangeArrowheads="1"/>
          </p:cNvPicPr>
          <p:nvPr/>
        </p:nvPicPr>
        <p:blipFill>
          <a:blip r:embed="rId3" cstate="print"/>
          <a:srcRect t="16265" b="13251"/>
          <a:stretch>
            <a:fillRect/>
          </a:stretch>
        </p:blipFill>
        <p:spPr bwMode="auto">
          <a:xfrm>
            <a:off x="4500562" y="3357562"/>
            <a:ext cx="2394485" cy="3000396"/>
          </a:xfrm>
          <a:prstGeom prst="rect">
            <a:avLst/>
          </a:prstGeom>
          <a:noFill/>
        </p:spPr>
      </p:pic>
      <p:pic>
        <p:nvPicPr>
          <p:cNvPr id="12" name="11 - Εικόνα" descr="Γιώργος Κατσίγκρη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539527" y="3729629"/>
            <a:ext cx="2976540" cy="22324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Βράβευση 1</a:t>
            </a:r>
            <a:r>
              <a:rPr lang="el-GR" b="1" baseline="30000" dirty="0" smtClean="0"/>
              <a:t>ου</a:t>
            </a:r>
            <a:r>
              <a:rPr lang="el-GR" b="1" dirty="0" smtClean="0"/>
              <a:t> </a:t>
            </a:r>
            <a:r>
              <a:rPr lang="el-GR" b="1" dirty="0" err="1" smtClean="0"/>
              <a:t>Ενδοσχολικού</a:t>
            </a:r>
            <a:r>
              <a:rPr lang="el-GR" b="1" dirty="0" smtClean="0"/>
              <a:t> Διαγωνισμού Περιβαλλοντικής φωτογραφίας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4857752" y="1500174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</a:rPr>
              <a:t>Γ΄ ΤΑΞΗ</a:t>
            </a:r>
            <a:endParaRPr lang="el-GR" sz="2800" b="1" dirty="0">
              <a:solidFill>
                <a:srgbClr val="C00000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071670" y="1571612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1</a:t>
            </a:r>
            <a:r>
              <a:rPr lang="el-GR" sz="2800" b="1" baseline="30000" dirty="0" smtClean="0"/>
              <a:t>ο</a:t>
            </a:r>
            <a:r>
              <a:rPr lang="el-GR" sz="2800" b="1" dirty="0" smtClean="0"/>
              <a:t>  Βραβείο</a:t>
            </a:r>
            <a:endParaRPr lang="el-GR" sz="28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215074" y="2214554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2</a:t>
            </a:r>
            <a:r>
              <a:rPr lang="el-GR" sz="2800" b="1" baseline="30000" dirty="0" smtClean="0"/>
              <a:t>ο</a:t>
            </a:r>
            <a:r>
              <a:rPr lang="el-GR" sz="2800" b="1" dirty="0" smtClean="0"/>
              <a:t>  Βραβείο</a:t>
            </a:r>
            <a:endParaRPr lang="el-GR" sz="2800" b="1" dirty="0"/>
          </a:p>
        </p:txBody>
      </p:sp>
      <p:pic>
        <p:nvPicPr>
          <p:cNvPr id="7" name="6 - Εικόνα" descr="Μιχάλης Μανούσο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357430"/>
            <a:ext cx="5036380" cy="3357586"/>
          </a:xfrm>
          <a:prstGeom prst="rect">
            <a:avLst/>
          </a:prstGeom>
        </p:spPr>
      </p:pic>
      <p:pic>
        <p:nvPicPr>
          <p:cNvPr id="10" name="9 - Εικόνα" descr="Μαριάννα Κουρμπέλη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4" y="2928934"/>
            <a:ext cx="2643206" cy="35242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Βράβευση 1</a:t>
            </a:r>
            <a:r>
              <a:rPr lang="el-GR" b="1" baseline="30000" dirty="0" smtClean="0"/>
              <a:t>ου</a:t>
            </a:r>
            <a:r>
              <a:rPr lang="el-GR" b="1" dirty="0" smtClean="0"/>
              <a:t> </a:t>
            </a:r>
            <a:r>
              <a:rPr lang="el-GR" b="1" dirty="0" err="1" smtClean="0"/>
              <a:t>Ενδοσχολικού</a:t>
            </a:r>
            <a:r>
              <a:rPr lang="el-GR" b="1" dirty="0" smtClean="0"/>
              <a:t> Διαγωνισμού Περιβαλλοντικής φωτογραφίας</a:t>
            </a:r>
            <a:endParaRPr lang="el-GR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24609" r="26172"/>
          <a:stretch>
            <a:fillRect/>
          </a:stretch>
        </p:blipFill>
        <p:spPr bwMode="auto">
          <a:xfrm>
            <a:off x="0" y="1214422"/>
            <a:ext cx="4500562" cy="412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 l="19765" r="30313"/>
          <a:stretch>
            <a:fillRect/>
          </a:stretch>
        </p:blipFill>
        <p:spPr bwMode="auto">
          <a:xfrm>
            <a:off x="4786314" y="2924516"/>
            <a:ext cx="4357686" cy="393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Ιδέα – Στόχος– συνεργασία</a:t>
            </a:r>
            <a:endParaRPr lang="el-GR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b="1" dirty="0" smtClean="0"/>
              <a:t>Ιδέα</a:t>
            </a:r>
            <a:r>
              <a:rPr lang="el-GR" dirty="0" smtClean="0"/>
              <a:t>: σύνδεση Εσωτερικής Αξιολόγησης Σχολικής Μονάδας με την υλοποίηση Περιβαλλοντικού προγράμματος</a:t>
            </a:r>
          </a:p>
          <a:p>
            <a:r>
              <a:rPr lang="el-GR" b="1" dirty="0" smtClean="0"/>
              <a:t>Στόχος </a:t>
            </a:r>
            <a:r>
              <a:rPr lang="el-GR" dirty="0" smtClean="0"/>
              <a:t>Εσωτερικής Αξιολόγησης Σχ. Μ.</a:t>
            </a:r>
            <a:r>
              <a:rPr lang="el-GR" b="1" dirty="0" smtClean="0"/>
              <a:t>:  </a:t>
            </a:r>
          </a:p>
          <a:p>
            <a:pPr lvl="1"/>
            <a:r>
              <a:rPr lang="el-GR" u="sng" dirty="0" smtClean="0"/>
              <a:t>Άξονας:</a:t>
            </a:r>
            <a:r>
              <a:rPr lang="el-GR" b="1" dirty="0" smtClean="0"/>
              <a:t> «Διδασκαλία, μάθηση, αξιολόγηση» </a:t>
            </a:r>
          </a:p>
          <a:p>
            <a:pPr lvl="1"/>
            <a:r>
              <a:rPr lang="el-GR" u="sng" dirty="0" smtClean="0"/>
              <a:t>1η Λειτουργία </a:t>
            </a:r>
            <a:r>
              <a:rPr lang="el-GR" dirty="0" smtClean="0"/>
              <a:t>: </a:t>
            </a:r>
            <a:r>
              <a:rPr lang="el-GR" b="1" dirty="0" smtClean="0"/>
              <a:t>«Παιδαγωγική - Μαθησιακή λειτουργία»</a:t>
            </a:r>
          </a:p>
          <a:p>
            <a:r>
              <a:rPr lang="el-GR" b="1" dirty="0" smtClean="0"/>
              <a:t>Συνεργασία</a:t>
            </a:r>
            <a:r>
              <a:rPr lang="el-GR" dirty="0" smtClean="0"/>
              <a:t> με συναδέλφους από το 4</a:t>
            </a:r>
            <a:r>
              <a:rPr lang="el-GR" baseline="30000" dirty="0" smtClean="0"/>
              <a:t>ο</a:t>
            </a:r>
            <a:r>
              <a:rPr lang="el-GR" dirty="0" smtClean="0"/>
              <a:t> Γυμνάσιο Γλυφάδας (αρχικά), Γυμνάσιο Άστρους &amp; Γυμνάσιο Αγ. Αντρέα</a:t>
            </a:r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Συνάντηση </a:t>
            </a:r>
            <a:r>
              <a:rPr lang="el-GR" b="1" dirty="0" smtClean="0"/>
              <a:t>μαθητών/τριών </a:t>
            </a:r>
            <a:br>
              <a:rPr lang="el-GR" b="1" dirty="0" smtClean="0"/>
            </a:br>
            <a:r>
              <a:rPr lang="el-GR" b="1" dirty="0" smtClean="0"/>
              <a:t>στο </a:t>
            </a:r>
            <a:r>
              <a:rPr lang="el-GR" b="1" dirty="0" smtClean="0"/>
              <a:t>4</a:t>
            </a:r>
            <a:r>
              <a:rPr lang="el-GR" b="1" baseline="30000" dirty="0" smtClean="0"/>
              <a:t>ο</a:t>
            </a:r>
            <a:r>
              <a:rPr lang="el-GR" b="1" dirty="0" smtClean="0"/>
              <a:t> Γυμνάσιο Γλυφάδας</a:t>
            </a:r>
            <a:endParaRPr lang="el-G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00174"/>
            <a:ext cx="6561137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071538" y="6429396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Link video:  </a:t>
            </a:r>
            <a:r>
              <a:rPr lang="en-US" dirty="0" smtClean="0">
                <a:hlinkClick r:id="rId3"/>
              </a:rPr>
              <a:t>https</a:t>
            </a:r>
            <a:r>
              <a:rPr lang="en-US" smtClean="0">
                <a:hlinkClick r:id="rId3"/>
              </a:rPr>
              <a:t>://</a:t>
            </a:r>
            <a:r>
              <a:rPr lang="en-US" smtClean="0">
                <a:hlinkClick r:id="rId3"/>
              </a:rPr>
              <a:t>www.youtube.com/watch?v=pVtdnU9Wz8I</a:t>
            </a:r>
            <a:endParaRPr lang="en-US" smtClean="0"/>
          </a:p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4400" b="1" dirty="0" smtClean="0"/>
              <a:t>Δημιουργία κοινού βίντεο</a:t>
            </a:r>
            <a:endParaRPr lang="el-GR" sz="4400" b="1" dirty="0"/>
          </a:p>
        </p:txBody>
      </p:sp>
      <p:sp>
        <p:nvSpPr>
          <p:cNvPr id="3" name="2 - TextBox"/>
          <p:cNvSpPr txBox="1"/>
          <p:nvPr/>
        </p:nvSpPr>
        <p:spPr>
          <a:xfrm>
            <a:off x="1500166" y="1643050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2"/>
              </a:rPr>
              <a:t>https://www.youtube.com/watch?v=XTRWLdlH3IM&amp;t=4s</a:t>
            </a:r>
            <a:endParaRPr lang="el-GR" sz="2000" dirty="0" smtClean="0"/>
          </a:p>
          <a:p>
            <a:endParaRPr lang="el-GR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357430"/>
            <a:ext cx="768154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6600" b="1" dirty="0" smtClean="0"/>
              <a:t>Ευχαριστούμε</a:t>
            </a:r>
            <a:endParaRPr lang="el-GR" sz="6600" b="1" dirty="0"/>
          </a:p>
        </p:txBody>
      </p:sp>
      <p:sp>
        <p:nvSpPr>
          <p:cNvPr id="3" name="2 - TextBox"/>
          <p:cNvSpPr txBox="1"/>
          <p:nvPr/>
        </p:nvSpPr>
        <p:spPr>
          <a:xfrm>
            <a:off x="1500166" y="1643050"/>
            <a:ext cx="6858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dirty="0" smtClean="0"/>
              <a:t> </a:t>
            </a:r>
            <a:r>
              <a:rPr lang="el-GR" sz="3600" dirty="0" smtClean="0"/>
              <a:t>Συμμετέχοντες μαθητές/</a:t>
            </a:r>
            <a:r>
              <a:rPr lang="el-GR" sz="3600" dirty="0" err="1" smtClean="0"/>
              <a:t>τριες</a:t>
            </a:r>
            <a:endParaRPr lang="el-GR" sz="3600" dirty="0" smtClean="0"/>
          </a:p>
          <a:p>
            <a:pPr lvl="1">
              <a:buFont typeface="Wingdings" pitchFamily="2" charset="2"/>
              <a:buChar char="v"/>
            </a:pPr>
            <a:r>
              <a:rPr lang="el-GR" sz="3600" dirty="0"/>
              <a:t> </a:t>
            </a:r>
            <a:r>
              <a:rPr lang="el-GR" sz="3600" dirty="0" smtClean="0"/>
              <a:t>της Α΄ -  Β΄  - Γ΄ τάξης</a:t>
            </a:r>
          </a:p>
          <a:p>
            <a:pPr>
              <a:buFont typeface="Wingdings" pitchFamily="2" charset="2"/>
              <a:buChar char="v"/>
            </a:pPr>
            <a:r>
              <a:rPr lang="el-GR" sz="3600" dirty="0" smtClean="0"/>
              <a:t>Συντονίστριες καθηγήτριες</a:t>
            </a:r>
          </a:p>
          <a:p>
            <a:pPr lvl="1">
              <a:buFont typeface="Wingdings" pitchFamily="2" charset="2"/>
              <a:buChar char="v"/>
            </a:pPr>
            <a:r>
              <a:rPr lang="el-GR" sz="3600" dirty="0" err="1" smtClean="0"/>
              <a:t>Ψυχογυιού</a:t>
            </a:r>
            <a:r>
              <a:rPr lang="el-GR" sz="3600" dirty="0" smtClean="0"/>
              <a:t> Βαρβάρα</a:t>
            </a:r>
          </a:p>
          <a:p>
            <a:pPr lvl="1">
              <a:buFont typeface="Wingdings" pitchFamily="2" charset="2"/>
              <a:buChar char="v"/>
            </a:pPr>
            <a:r>
              <a:rPr lang="el-GR" sz="3600" dirty="0" smtClean="0"/>
              <a:t>Βούλγαρη Ευαγγελία</a:t>
            </a:r>
            <a:endParaRPr lang="el-GR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9200" y="2857496"/>
            <a:ext cx="6858000" cy="1285884"/>
          </a:xfrm>
        </p:spPr>
        <p:txBody>
          <a:bodyPr>
            <a:noAutofit/>
          </a:bodyPr>
          <a:lstStyle/>
          <a:p>
            <a:r>
              <a:rPr lang="el-GR" sz="4000" b="1" dirty="0" smtClean="0"/>
              <a:t>Προηγούμενες Περιβαλλοντικές Δράσεις</a:t>
            </a:r>
            <a:endParaRPr lang="el-GR" sz="4000" b="1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400" b="1" dirty="0" smtClean="0"/>
              <a:t>Βιωματικές και δημιουργικές δραστηριότητες</a:t>
            </a:r>
          </a:p>
          <a:p>
            <a:pPr>
              <a:buFont typeface="Wingdings" pitchFamily="2" charset="2"/>
              <a:buChar char="v"/>
            </a:pPr>
            <a:r>
              <a:rPr lang="el-GR" sz="2400" b="1" dirty="0" smtClean="0"/>
              <a:t>Ανάπτυξη περιβαλλοντικής συνείδησης και οικολογικού τρόπου σκέψης</a:t>
            </a:r>
            <a:endParaRPr lang="el-GR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Φωτογραφίες από κινητό Βαρβάρας\2025\2025-11-07_Καθαρισμός Παραλίας\Καθαρισμός παραλίας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8731244" cy="4652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228600"/>
            <a:ext cx="8543956" cy="914400"/>
          </a:xfrm>
        </p:spPr>
        <p:txBody>
          <a:bodyPr/>
          <a:lstStyle/>
          <a:p>
            <a:r>
              <a:rPr lang="el-GR" b="1" dirty="0" smtClean="0"/>
              <a:t>Καθαρισμός Παραλίας</a:t>
            </a:r>
            <a:endParaRPr lang="el-GR" b="1" dirty="0"/>
          </a:p>
        </p:txBody>
      </p:sp>
      <p:pic>
        <p:nvPicPr>
          <p:cNvPr id="27650" name="Picture 2" descr="D:\Φωτογραφίες από κινητό Βαρβάρας\2025\2025-11-07_Καθαρισμός Παραλίας\IMG_20251107_091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2857520" cy="2142395"/>
          </a:xfrm>
          <a:prstGeom prst="rect">
            <a:avLst/>
          </a:prstGeom>
          <a:noFill/>
        </p:spPr>
      </p:pic>
      <p:pic>
        <p:nvPicPr>
          <p:cNvPr id="27652" name="Picture 4" descr="D:\Φωτογραφίες από κινητό Βαρβάρας\2025\2025-11-07_Καθαρισμός Παραλίας\IMG_20251107_0903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429124" cy="3320688"/>
          </a:xfrm>
          <a:prstGeom prst="rect">
            <a:avLst/>
          </a:prstGeom>
          <a:noFill/>
        </p:spPr>
      </p:pic>
      <p:pic>
        <p:nvPicPr>
          <p:cNvPr id="27654" name="Picture 6" descr="D:\Φωτογραφίες από κινητό Βαρβάρας\2025\2025-11-07_Καθαρισμός Παραλίας\IMG_20251107_0942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5694" y="3500438"/>
            <a:ext cx="4478306" cy="3357562"/>
          </a:xfrm>
          <a:prstGeom prst="rect">
            <a:avLst/>
          </a:prstGeom>
          <a:noFill/>
        </p:spPr>
      </p:pic>
      <p:pic>
        <p:nvPicPr>
          <p:cNvPr id="27656" name="Picture 8" descr="D:\Φωτογραφίες από κινητό Βαρβάρας\2025\2025-11-07_Καθαρισμός Παραλίας\Earth my Earth s.kynouria-photos\Earth my Earth-gym tyros project\moula hands rubbish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000372"/>
            <a:ext cx="2789100" cy="371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5400684" cy="9144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Καταμέτρηση &amp; διαχωρισμός απορριμμάτων</a:t>
            </a:r>
            <a:endParaRPr lang="el-GR" dirty="0"/>
          </a:p>
        </p:txBody>
      </p:sp>
      <p:pic>
        <p:nvPicPr>
          <p:cNvPr id="30726" name="Picture 6" descr="D:\Φωτογραφίες από κινητό Βαρβάρας\2025\2025-11-07_Καθαρισμός Παραλίας\εικόνα_Viber_2025-11-17_09-28-07-6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2928958" cy="6499768"/>
          </a:xfrm>
          <a:prstGeom prst="rect">
            <a:avLst/>
          </a:prstGeom>
          <a:noFill/>
        </p:spPr>
      </p:pic>
      <p:pic>
        <p:nvPicPr>
          <p:cNvPr id="30728" name="Picture 8" descr="D:\Φωτογραφίες από κινητό Βαρβάρας\2025\2025-11-07_Καθαρισμός Παραλίας\εικόνα_Viber_2025-11-17_09-28-09-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71612"/>
            <a:ext cx="2285984" cy="5072919"/>
          </a:xfrm>
          <a:prstGeom prst="rect">
            <a:avLst/>
          </a:prstGeom>
          <a:noFill/>
        </p:spPr>
      </p:pic>
      <p:pic>
        <p:nvPicPr>
          <p:cNvPr id="30730" name="Picture 10" descr="D:\Φωτογραφίες από κινητό Βαρβάρας\2025\2025-11-07_Καθαρισμός Παραλίας\εικόνα_Viber_2025-11-17_09-28-09-4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142984"/>
            <a:ext cx="2500330" cy="5548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4114800" cy="914400"/>
          </a:xfrm>
        </p:spPr>
        <p:txBody>
          <a:bodyPr/>
          <a:lstStyle/>
          <a:p>
            <a:r>
              <a:rPr lang="el-GR" dirty="0" smtClean="0"/>
              <a:t>Εικαστική παρέμβαση</a:t>
            </a:r>
            <a:endParaRPr lang="el-GR" dirty="0"/>
          </a:p>
        </p:txBody>
      </p:sp>
      <p:pic>
        <p:nvPicPr>
          <p:cNvPr id="31746" name="Picture 2" descr="D:\Φωτογραφίες από κινητό Βαρβάρας\2025\2025-11-07_Καθαρισμός Παραλίας\Earth my Earth s.kynouria-photos\Earth my Earth-gym tyros project\Earth my Earth-gymtyro-installation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8271"/>
            <a:ext cx="5286380" cy="5409729"/>
          </a:xfrm>
          <a:prstGeom prst="rect">
            <a:avLst/>
          </a:prstGeom>
          <a:noFill/>
        </p:spPr>
      </p:pic>
      <p:pic>
        <p:nvPicPr>
          <p:cNvPr id="31748" name="Picture 4" descr="D:\Φωτογραφίες από κινητό Βαρβάρας\2025\2025-11-07_Καθαρισμός Παραλίας\Earth my Earth s.kynouria-photos\Earth my Earth-gym tyros project\Earth my Earth-gymtyro-installation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67" y="0"/>
            <a:ext cx="3857634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Ενημέρωση από την Κινητή Μονάδα ΦΟΔΣΑ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3786182" y="0"/>
            <a:ext cx="126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20-11-2025</a:t>
            </a:r>
          </a:p>
          <a:p>
            <a:pPr algn="ctr"/>
            <a:r>
              <a:rPr lang="el-GR" dirty="0" smtClean="0"/>
              <a:t>σχολείο</a:t>
            </a:r>
            <a:endParaRPr lang="el-GR" dirty="0"/>
          </a:p>
        </p:txBody>
      </p:sp>
      <p:pic>
        <p:nvPicPr>
          <p:cNvPr id="32774" name="Picture 6" descr="D:\Φωτογραφίες από κινητό Βαρβάρας\2025\2025-11-20_Κινητή μονάδα ΦΟΔΣΑ_σχολείο\IMG_20251120_0856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6419"/>
            <a:ext cx="4286248" cy="5721581"/>
          </a:xfrm>
          <a:prstGeom prst="rect">
            <a:avLst/>
          </a:prstGeom>
          <a:noFill/>
        </p:spPr>
      </p:pic>
      <p:pic>
        <p:nvPicPr>
          <p:cNvPr id="32776" name="Picture 8" descr="D:\Φωτογραφίες από κινητό Βαρβάρας\2025\2025-11-20_Κινητή μονάδα ΦΟΔΣΑ_σχολείο\IMG_20251120_0859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142984"/>
            <a:ext cx="4097203" cy="3071834"/>
          </a:xfrm>
          <a:prstGeom prst="rect">
            <a:avLst/>
          </a:prstGeom>
          <a:noFill/>
        </p:spPr>
      </p:pic>
      <p:pic>
        <p:nvPicPr>
          <p:cNvPr id="32780" name="Picture 12" descr="D:\Φωτογραφίες από κινητό Βαρβάρας\2025\2025-11-20_Κινητή μονάδα ΦΟΔΣΑ_σχολείο\IMG_20251120_0827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214818"/>
            <a:ext cx="3525468" cy="2643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Ενημέρωση από την Κινητή Μονάδα ΦΟΔΣΑ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643702" y="1571612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20-11-2026</a:t>
            </a:r>
          </a:p>
          <a:p>
            <a:r>
              <a:rPr lang="el-GR" dirty="0" smtClean="0"/>
              <a:t>σχολείο</a:t>
            </a:r>
            <a:endParaRPr lang="el-GR" dirty="0"/>
          </a:p>
        </p:txBody>
      </p:sp>
      <p:pic>
        <p:nvPicPr>
          <p:cNvPr id="32770" name="Picture 2" descr="D:\Φωτογραφίες από κινητό Βαρβάρας\2025\2025-11-20_Κινητή μονάδα ΦΟΔΣΑ_σχολείο\IMG_20251120_083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840289" cy="3628955"/>
          </a:xfrm>
          <a:prstGeom prst="rect">
            <a:avLst/>
          </a:prstGeom>
          <a:noFill/>
        </p:spPr>
      </p:pic>
      <p:pic>
        <p:nvPicPr>
          <p:cNvPr id="32772" name="Picture 4" descr="D:\Φωτογραφίες από κινητό Βαρβάρας\2025\2025-11-20_Κινητή μονάδα ΦΟΔΣΑ_σχολείο\IMG_20251120_0832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4000354"/>
            <a:ext cx="3983033" cy="2986237"/>
          </a:xfrm>
          <a:prstGeom prst="rect">
            <a:avLst/>
          </a:prstGeom>
          <a:noFill/>
        </p:spPr>
      </p:pic>
      <p:pic>
        <p:nvPicPr>
          <p:cNvPr id="32778" name="Picture 10" descr="D:\Φωτογραφίες από κινητό Βαρβάρας\2025\2025-11-20_Κινητή μονάδα ΦΟΔΣΑ_σχολείο\IMG_20251120_0905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142984"/>
            <a:ext cx="3000364" cy="4005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ίζες">
  <a:themeElements>
    <a:clrScheme name="Ρίζες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Ρίζες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Ρίζες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174</TotalTime>
  <Words>302</Words>
  <Application>Microsoft Office PowerPoint</Application>
  <PresentationFormat>Προβολή στην οθόνη (4:3)</PresentationFormat>
  <Paragraphs>68</Paragraphs>
  <Slides>22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Ρίζες</vt:lpstr>
      <vt:lpstr>«Όταν η φωτογραφία συναντά την αειφορία»</vt:lpstr>
      <vt:lpstr>Ιδέα – Στόχος– συνεργασία</vt:lpstr>
      <vt:lpstr>Προηγούμενες Περιβαλλοντικές Δράσεις</vt:lpstr>
      <vt:lpstr>Διαφάνεια 4</vt:lpstr>
      <vt:lpstr>Καθαρισμός Παραλίας</vt:lpstr>
      <vt:lpstr>Καταμέτρηση &amp; διαχωρισμός απορριμμάτων</vt:lpstr>
      <vt:lpstr>Εικαστική παρέμβαση</vt:lpstr>
      <vt:lpstr>Ενημέρωση από την Κινητή Μονάδα ΦΟΔΣΑ</vt:lpstr>
      <vt:lpstr>Ενημέρωση από την Κινητή Μονάδα ΦΟΔΣΑ</vt:lpstr>
      <vt:lpstr> Παρουσίαση της έννοιας της αειφορίας &amp; των 17 στόχων της βιώσιμης ανάπτυξης </vt:lpstr>
      <vt:lpstr>Παρουσίαση των εννοιών της περιβαλλοντικής φωτογραφίας</vt:lpstr>
      <vt:lpstr>Δραστηριότητες στο πλαίσιο  του προγράμματος</vt:lpstr>
      <vt:lpstr>Ανταλλαγή φωτογραφικού υλικού και ιδεών με τα συνεργαζόμενα σχολεία</vt:lpstr>
      <vt:lpstr>Συνάντηση και των 4 συνεργαζόμενων σχολείων  – Βράβευση μαθητών/τριών -  Γυμνάσιο Άστρους</vt:lpstr>
      <vt:lpstr>Κοινή εκδρομή στη Λιμνοθάλασσα Μουστού</vt:lpstr>
      <vt:lpstr>Βράβευση 1ου Ενδοσχολικού Διαγωνισμού Περιβαλλοντικής φωτογραφίας</vt:lpstr>
      <vt:lpstr>Βράβευση 1ου Ενδοσχολικού Διαγωνισμού Περιβαλλοντικής φωτογραφίας</vt:lpstr>
      <vt:lpstr>Βράβευση 1ου Ενδοσχολικού Διαγωνισμού Περιβαλλοντικής φωτογραφίας</vt:lpstr>
      <vt:lpstr>Βράβευση 1ου Ενδοσχολικού Διαγωνισμού Περιβαλλοντικής φωτογραφίας</vt:lpstr>
      <vt:lpstr>Συνάντηση μαθητών/τριών  στο 4ο Γυμνάσιο Γλυφάδας</vt:lpstr>
      <vt:lpstr>Δημιουργία κοινού βίντεο</vt:lpstr>
      <vt:lpstr>Ευχαριστούμε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Βαρβάρα</dc:creator>
  <cp:lastModifiedBy>Βαρβάρα</cp:lastModifiedBy>
  <cp:revision>38</cp:revision>
  <dcterms:created xsi:type="dcterms:W3CDTF">2026-05-10T14:23:29Z</dcterms:created>
  <dcterms:modified xsi:type="dcterms:W3CDTF">2026-05-10T17:39:26Z</dcterms:modified>
</cp:coreProperties>
</file>